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35"/>
  </p:notesMasterIdLst>
  <p:sldIdLst>
    <p:sldId id="257" r:id="rId2"/>
    <p:sldId id="258" r:id="rId3"/>
    <p:sldId id="300" r:id="rId4"/>
    <p:sldId id="276" r:id="rId5"/>
    <p:sldId id="277" r:id="rId6"/>
    <p:sldId id="278" r:id="rId7"/>
    <p:sldId id="279" r:id="rId8"/>
    <p:sldId id="281" r:id="rId9"/>
    <p:sldId id="283" r:id="rId10"/>
    <p:sldId id="282" r:id="rId11"/>
    <p:sldId id="280" r:id="rId12"/>
    <p:sldId id="284" r:id="rId13"/>
    <p:sldId id="285" r:id="rId14"/>
    <p:sldId id="286" r:id="rId15"/>
    <p:sldId id="289" r:id="rId16"/>
    <p:sldId id="262" r:id="rId17"/>
    <p:sldId id="287" r:id="rId18"/>
    <p:sldId id="288" r:id="rId19"/>
    <p:sldId id="291" r:id="rId20"/>
    <p:sldId id="290" r:id="rId21"/>
    <p:sldId id="292" r:id="rId22"/>
    <p:sldId id="293" r:id="rId23"/>
    <p:sldId id="294" r:id="rId24"/>
    <p:sldId id="295" r:id="rId25"/>
    <p:sldId id="296" r:id="rId26"/>
    <p:sldId id="297" r:id="rId27"/>
    <p:sldId id="298" r:id="rId28"/>
    <p:sldId id="299" r:id="rId29"/>
    <p:sldId id="302" r:id="rId30"/>
    <p:sldId id="304" r:id="rId31"/>
    <p:sldId id="305" r:id="rId32"/>
    <p:sldId id="303" r:id="rId33"/>
    <p:sldId id="30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5F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9" autoAdjust="0"/>
    <p:restoredTop sz="73414" autoAdjust="0"/>
  </p:normalViewPr>
  <p:slideViewPr>
    <p:cSldViewPr>
      <p:cViewPr varScale="1">
        <p:scale>
          <a:sx n="49" d="100"/>
          <a:sy n="49" d="100"/>
        </p:scale>
        <p:origin x="1848" y="4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customXml" Target="../customXml/item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62A696-F399-46D0-8815-7862F32E8A0D}" type="datetimeFigureOut">
              <a:rPr lang="en-GB" smtClean="0"/>
              <a:t>06/04/2021</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672651-8D69-4B81-A18B-4BF16E699419}" type="slidenum">
              <a:rPr lang="en-GB" smtClean="0"/>
              <a:t>‹#›</a:t>
            </a:fld>
            <a:endParaRPr lang="en-GB" dirty="0"/>
          </a:p>
        </p:txBody>
      </p:sp>
    </p:spTree>
    <p:extLst>
      <p:ext uri="{BB962C8B-B14F-4D97-AF65-F5344CB8AC3E}">
        <p14:creationId xmlns:p14="http://schemas.microsoft.com/office/powerpoint/2010/main" val="183861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a:xfrm>
            <a:off x="920750" y="746125"/>
            <a:ext cx="4970463" cy="3727450"/>
          </a:xfrm>
          <a:ln/>
        </p:spPr>
      </p:sp>
      <p:sp>
        <p:nvSpPr>
          <p:cNvPr id="146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t>Welcome</a:t>
            </a:r>
          </a:p>
          <a:p>
            <a:endParaRPr lang="en-GB" altLang="en-US" dirty="0"/>
          </a:p>
          <a:p>
            <a:r>
              <a:rPr lang="en-GB" altLang="en-US" dirty="0"/>
              <a:t>Thank you for your time.  Hour and a half set aside.  Time to ask questions at the end or add a question to the chat.</a:t>
            </a:r>
          </a:p>
          <a:p>
            <a:r>
              <a:rPr lang="en-GB" altLang="en-US" dirty="0"/>
              <a:t> </a:t>
            </a:r>
          </a:p>
          <a:p>
            <a:r>
              <a:rPr lang="en-GB" altLang="en-US" dirty="0"/>
              <a:t>Will cover:</a:t>
            </a:r>
          </a:p>
          <a:p>
            <a:r>
              <a:rPr lang="en-GB" altLang="en-US" dirty="0"/>
              <a:t>EU SS</a:t>
            </a:r>
          </a:p>
          <a:p>
            <a:r>
              <a:rPr lang="en-GB" altLang="en-US" dirty="0"/>
              <a:t>New PBS</a:t>
            </a:r>
          </a:p>
          <a:p>
            <a:r>
              <a:rPr lang="en-GB" altLang="en-US" dirty="0"/>
              <a:t>Right to work checks</a:t>
            </a:r>
          </a:p>
          <a:p>
            <a:r>
              <a:rPr lang="en-GB" altLang="en-US" dirty="0"/>
              <a:t>What this means for BU and recruiting managers</a:t>
            </a:r>
          </a:p>
          <a:p>
            <a:r>
              <a:rPr lang="en-GB" altLang="en-US" dirty="0"/>
              <a:t>Other routes of entry</a:t>
            </a:r>
          </a:p>
          <a:p>
            <a:endParaRPr lang="en-GB" altLang="en-US" dirty="0"/>
          </a:p>
          <a:p>
            <a:endParaRPr lang="en-GB" altLang="en-US" dirty="0"/>
          </a:p>
          <a:p>
            <a:endParaRPr lang="en-US" altLang="en-US" dirty="0"/>
          </a:p>
          <a:p>
            <a:endParaRPr lang="en-GB" altLang="en-US" dirty="0"/>
          </a:p>
          <a:p>
            <a:endParaRPr lang="en-GB" altLang="en-US" dirty="0"/>
          </a:p>
        </p:txBody>
      </p:sp>
      <p:sp>
        <p:nvSpPr>
          <p:cNvPr id="4" name="Slide Number Placeholder 3"/>
          <p:cNvSpPr>
            <a:spLocks noGrp="1"/>
          </p:cNvSpPr>
          <p:nvPr>
            <p:ph type="sldNum" sz="quarter" idx="5"/>
          </p:nvPr>
        </p:nvSpPr>
        <p:spPr/>
        <p:txBody>
          <a:bodyPr/>
          <a:lstStyle/>
          <a:p>
            <a:pPr>
              <a:defRPr/>
            </a:pPr>
            <a:fld id="{62D6717C-A85F-4BE6-A2CC-6EEF0C6A8E30}" type="slidenum">
              <a:rPr lang="en-GB" sz="1800" kern="0">
                <a:solidFill>
                  <a:sysClr val="windowText" lastClr="000000"/>
                </a:solidFill>
              </a:rPr>
              <a:pPr>
                <a:defRPr/>
              </a:pPr>
              <a:t>1</a:t>
            </a:fld>
            <a:endParaRPr lang="en-GB" sz="1800" kern="0" dirty="0">
              <a:solidFill>
                <a:sysClr val="windowText" lastClr="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2672651-8D69-4B81-A18B-4BF16E699419}" type="slidenum">
              <a:rPr lang="en-GB" smtClean="0"/>
              <a:t>16</a:t>
            </a:fld>
            <a:endParaRPr lang="en-GB" dirty="0"/>
          </a:p>
        </p:txBody>
      </p:sp>
    </p:spTree>
    <p:extLst>
      <p:ext uri="{BB962C8B-B14F-4D97-AF65-F5344CB8AC3E}">
        <p14:creationId xmlns:p14="http://schemas.microsoft.com/office/powerpoint/2010/main" val="14537459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2672651-8D69-4B81-A18B-4BF16E699419}" type="slidenum">
              <a:rPr lang="en-GB" smtClean="0"/>
              <a:t>18</a:t>
            </a:fld>
            <a:endParaRPr lang="en-GB" dirty="0"/>
          </a:p>
        </p:txBody>
      </p:sp>
    </p:spTree>
    <p:extLst>
      <p:ext uri="{BB962C8B-B14F-4D97-AF65-F5344CB8AC3E}">
        <p14:creationId xmlns:p14="http://schemas.microsoft.com/office/powerpoint/2010/main" val="34068831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2672651-8D69-4B81-A18B-4BF16E699419}" type="slidenum">
              <a:rPr lang="en-GB" smtClean="0"/>
              <a:t>19</a:t>
            </a:fld>
            <a:endParaRPr lang="en-GB" dirty="0"/>
          </a:p>
        </p:txBody>
      </p:sp>
    </p:spTree>
    <p:extLst>
      <p:ext uri="{BB962C8B-B14F-4D97-AF65-F5344CB8AC3E}">
        <p14:creationId xmlns:p14="http://schemas.microsoft.com/office/powerpoint/2010/main" val="39038111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2672651-8D69-4B81-A18B-4BF16E699419}" type="slidenum">
              <a:rPr lang="en-GB" smtClean="0"/>
              <a:t>20</a:t>
            </a:fld>
            <a:endParaRPr lang="en-GB" dirty="0"/>
          </a:p>
        </p:txBody>
      </p:sp>
    </p:spTree>
    <p:extLst>
      <p:ext uri="{BB962C8B-B14F-4D97-AF65-F5344CB8AC3E}">
        <p14:creationId xmlns:p14="http://schemas.microsoft.com/office/powerpoint/2010/main" val="31141376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2672651-8D69-4B81-A18B-4BF16E699419}" type="slidenum">
              <a:rPr lang="en-GB" smtClean="0"/>
              <a:t>21</a:t>
            </a:fld>
            <a:endParaRPr lang="en-GB" dirty="0"/>
          </a:p>
        </p:txBody>
      </p:sp>
    </p:spTree>
    <p:extLst>
      <p:ext uri="{BB962C8B-B14F-4D97-AF65-F5344CB8AC3E}">
        <p14:creationId xmlns:p14="http://schemas.microsoft.com/office/powerpoint/2010/main" val="3656752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2672651-8D69-4B81-A18B-4BF16E699419}" type="slidenum">
              <a:rPr lang="en-GB" smtClean="0"/>
              <a:t>23</a:t>
            </a:fld>
            <a:endParaRPr lang="en-GB" dirty="0"/>
          </a:p>
        </p:txBody>
      </p:sp>
    </p:spTree>
    <p:extLst>
      <p:ext uri="{BB962C8B-B14F-4D97-AF65-F5344CB8AC3E}">
        <p14:creationId xmlns:p14="http://schemas.microsoft.com/office/powerpoint/2010/main" val="3055044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2672651-8D69-4B81-A18B-4BF16E699419}" type="slidenum">
              <a:rPr lang="en-GB" smtClean="0"/>
              <a:t>24</a:t>
            </a:fld>
            <a:endParaRPr lang="en-GB" dirty="0"/>
          </a:p>
        </p:txBody>
      </p:sp>
    </p:spTree>
    <p:extLst>
      <p:ext uri="{BB962C8B-B14F-4D97-AF65-F5344CB8AC3E}">
        <p14:creationId xmlns:p14="http://schemas.microsoft.com/office/powerpoint/2010/main" val="40019998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2672651-8D69-4B81-A18B-4BF16E699419}" type="slidenum">
              <a:rPr lang="en-GB" smtClean="0"/>
              <a:t>27</a:t>
            </a:fld>
            <a:endParaRPr lang="en-GB" dirty="0"/>
          </a:p>
        </p:txBody>
      </p:sp>
    </p:spTree>
    <p:extLst>
      <p:ext uri="{BB962C8B-B14F-4D97-AF65-F5344CB8AC3E}">
        <p14:creationId xmlns:p14="http://schemas.microsoft.com/office/powerpoint/2010/main" val="802806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Give an overview of the new points based system – which will replace the Tiered system we currently use.  Tiers 1 – 5. </a:t>
            </a:r>
          </a:p>
          <a:p>
            <a:r>
              <a:rPr lang="en-US" altLang="en-US" dirty="0" err="1"/>
              <a:t>Partic</a:t>
            </a:r>
            <a:r>
              <a:rPr lang="en-US" altLang="en-US" dirty="0"/>
              <a:t> focus for us are 2 routes:</a:t>
            </a:r>
          </a:p>
          <a:p>
            <a:r>
              <a:rPr lang="en-US" altLang="en-US" dirty="0"/>
              <a:t>Skilled Worker route which will replace Tier 2 and the Temporary Worker route which will replace Tier 5. </a:t>
            </a:r>
          </a:p>
          <a:p>
            <a:endParaRPr lang="en-GB" dirty="0"/>
          </a:p>
        </p:txBody>
      </p:sp>
      <p:sp>
        <p:nvSpPr>
          <p:cNvPr id="4" name="Slide Number Placeholder 3"/>
          <p:cNvSpPr>
            <a:spLocks noGrp="1"/>
          </p:cNvSpPr>
          <p:nvPr>
            <p:ph type="sldNum" sz="quarter" idx="5"/>
          </p:nvPr>
        </p:nvSpPr>
        <p:spPr/>
        <p:txBody>
          <a:bodyPr/>
          <a:lstStyle/>
          <a:p>
            <a:fld id="{F2672651-8D69-4B81-A18B-4BF16E699419}" type="slidenum">
              <a:rPr lang="en-GB" smtClean="0"/>
              <a:t>2</a:t>
            </a:fld>
            <a:endParaRPr lang="en-GB" dirty="0"/>
          </a:p>
        </p:txBody>
      </p:sp>
    </p:spTree>
    <p:extLst>
      <p:ext uri="{BB962C8B-B14F-4D97-AF65-F5344CB8AC3E}">
        <p14:creationId xmlns:p14="http://schemas.microsoft.com/office/powerpoint/2010/main" val="2718718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EUSS was introduced opened on 30 March 2019</a:t>
            </a:r>
          </a:p>
          <a:p>
            <a:endParaRPr lang="en-GB" dirty="0"/>
          </a:p>
          <a:p>
            <a:r>
              <a:rPr lang="en-GB" dirty="0"/>
              <a:t>Pre-settled status – can not leave the UK for more than 6 months, as don’t meet the ‘continuous residence’ requirements and therefore cannot apply for settled status.</a:t>
            </a:r>
          </a:p>
        </p:txBody>
      </p:sp>
      <p:sp>
        <p:nvSpPr>
          <p:cNvPr id="4" name="Slide Number Placeholder 3"/>
          <p:cNvSpPr>
            <a:spLocks noGrp="1"/>
          </p:cNvSpPr>
          <p:nvPr>
            <p:ph type="sldNum" sz="quarter" idx="5"/>
          </p:nvPr>
        </p:nvSpPr>
        <p:spPr/>
        <p:txBody>
          <a:bodyPr/>
          <a:lstStyle/>
          <a:p>
            <a:fld id="{F2672651-8D69-4B81-A18B-4BF16E699419}" type="slidenum">
              <a:rPr lang="en-GB" smtClean="0"/>
              <a:t>3</a:t>
            </a:fld>
            <a:endParaRPr lang="en-GB" dirty="0"/>
          </a:p>
        </p:txBody>
      </p:sp>
    </p:spTree>
    <p:extLst>
      <p:ext uri="{BB962C8B-B14F-4D97-AF65-F5344CB8AC3E}">
        <p14:creationId xmlns:p14="http://schemas.microsoft.com/office/powerpoint/2010/main" val="2345385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‘Going rate’ = salary tied to occupation</a:t>
            </a:r>
          </a:p>
        </p:txBody>
      </p:sp>
      <p:sp>
        <p:nvSpPr>
          <p:cNvPr id="4" name="Slide Number Placeholder 3"/>
          <p:cNvSpPr>
            <a:spLocks noGrp="1"/>
          </p:cNvSpPr>
          <p:nvPr>
            <p:ph type="sldNum" sz="quarter" idx="5"/>
          </p:nvPr>
        </p:nvSpPr>
        <p:spPr/>
        <p:txBody>
          <a:bodyPr/>
          <a:lstStyle/>
          <a:p>
            <a:fld id="{F2672651-8D69-4B81-A18B-4BF16E699419}" type="slidenum">
              <a:rPr lang="en-GB" smtClean="0"/>
              <a:t>4</a:t>
            </a:fld>
            <a:endParaRPr lang="en-GB" dirty="0"/>
          </a:p>
        </p:txBody>
      </p:sp>
    </p:spTree>
    <p:extLst>
      <p:ext uri="{BB962C8B-B14F-4D97-AF65-F5344CB8AC3E}">
        <p14:creationId xmlns:p14="http://schemas.microsoft.com/office/powerpoint/2010/main" val="1406257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Option F – Education –Schools and FE not HEIs,</a:t>
            </a:r>
          </a:p>
        </p:txBody>
      </p:sp>
      <p:sp>
        <p:nvSpPr>
          <p:cNvPr id="4" name="Slide Number Placeholder 3"/>
          <p:cNvSpPr>
            <a:spLocks noGrp="1"/>
          </p:cNvSpPr>
          <p:nvPr>
            <p:ph type="sldNum" sz="quarter" idx="5"/>
          </p:nvPr>
        </p:nvSpPr>
        <p:spPr/>
        <p:txBody>
          <a:bodyPr/>
          <a:lstStyle/>
          <a:p>
            <a:fld id="{F2672651-8D69-4B81-A18B-4BF16E699419}" type="slidenum">
              <a:rPr lang="en-GB" smtClean="0"/>
              <a:t>7</a:t>
            </a:fld>
            <a:endParaRPr lang="en-GB" dirty="0"/>
          </a:p>
        </p:txBody>
      </p:sp>
    </p:spTree>
    <p:extLst>
      <p:ext uri="{BB962C8B-B14F-4D97-AF65-F5344CB8AC3E}">
        <p14:creationId xmlns:p14="http://schemas.microsoft.com/office/powerpoint/2010/main" val="3565715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2672651-8D69-4B81-A18B-4BF16E699419}" type="slidenum">
              <a:rPr lang="en-GB" smtClean="0"/>
              <a:t>11</a:t>
            </a:fld>
            <a:endParaRPr lang="en-GB" dirty="0"/>
          </a:p>
        </p:txBody>
      </p:sp>
    </p:spTree>
    <p:extLst>
      <p:ext uri="{BB962C8B-B14F-4D97-AF65-F5344CB8AC3E}">
        <p14:creationId xmlns:p14="http://schemas.microsoft.com/office/powerpoint/2010/main" val="1469184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2672651-8D69-4B81-A18B-4BF16E699419}" type="slidenum">
              <a:rPr lang="en-GB" smtClean="0"/>
              <a:t>12</a:t>
            </a:fld>
            <a:endParaRPr lang="en-GB" dirty="0"/>
          </a:p>
        </p:txBody>
      </p:sp>
    </p:spTree>
    <p:extLst>
      <p:ext uri="{BB962C8B-B14F-4D97-AF65-F5344CB8AC3E}">
        <p14:creationId xmlns:p14="http://schemas.microsoft.com/office/powerpoint/2010/main" val="4038871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2672651-8D69-4B81-A18B-4BF16E699419}" type="slidenum">
              <a:rPr lang="en-GB" smtClean="0"/>
              <a:t>14</a:t>
            </a:fld>
            <a:endParaRPr lang="en-GB" dirty="0"/>
          </a:p>
        </p:txBody>
      </p:sp>
    </p:spTree>
    <p:extLst>
      <p:ext uri="{BB962C8B-B14F-4D97-AF65-F5344CB8AC3E}">
        <p14:creationId xmlns:p14="http://schemas.microsoft.com/office/powerpoint/2010/main" val="38795614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2672651-8D69-4B81-A18B-4BF16E699419}" type="slidenum">
              <a:rPr lang="en-GB" smtClean="0"/>
              <a:t>15</a:t>
            </a:fld>
            <a:endParaRPr lang="en-GB" dirty="0"/>
          </a:p>
        </p:txBody>
      </p:sp>
    </p:spTree>
    <p:extLst>
      <p:ext uri="{BB962C8B-B14F-4D97-AF65-F5344CB8AC3E}">
        <p14:creationId xmlns:p14="http://schemas.microsoft.com/office/powerpoint/2010/main" val="33289548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5017671"/>
            <a:ext cx="9144000" cy="1840328"/>
          </a:xfrm>
          <a:prstGeom prst="rect">
            <a:avLst/>
          </a:prstGeom>
          <a:solidFill>
            <a:schemeClr val="accent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8194" name="Rectangle 2"/>
          <p:cNvSpPr>
            <a:spLocks noChangeArrowheads="1"/>
          </p:cNvSpPr>
          <p:nvPr/>
        </p:nvSpPr>
        <p:spPr bwMode="auto">
          <a:xfrm>
            <a:off x="355600" y="2286000"/>
            <a:ext cx="8432800" cy="4238625"/>
          </a:xfrm>
          <a:prstGeom prst="rect">
            <a:avLst/>
          </a:prstGeom>
          <a:noFill/>
          <a:ln w="9525">
            <a:noFill/>
            <a:miter lim="800000"/>
            <a:headEnd/>
            <a:tailEnd/>
          </a:ln>
        </p:spPr>
        <p:txBody>
          <a:bodyPr wrap="none" anchor="ctr"/>
          <a:lstStyle/>
          <a:p>
            <a:endParaRPr lang="en-GB" dirty="0"/>
          </a:p>
        </p:txBody>
      </p:sp>
      <p:sp>
        <p:nvSpPr>
          <p:cNvPr id="8195" name="Rectangle 3"/>
          <p:cNvSpPr>
            <a:spLocks noGrp="1" noChangeArrowheads="1"/>
          </p:cNvSpPr>
          <p:nvPr>
            <p:ph type="ctrTitle" hasCustomPrompt="1"/>
          </p:nvPr>
        </p:nvSpPr>
        <p:spPr>
          <a:xfrm>
            <a:off x="355600" y="3499980"/>
            <a:ext cx="8389600" cy="1435096"/>
          </a:xfrm>
          <a:noFill/>
        </p:spPr>
        <p:txBody>
          <a:bodyPr/>
          <a:lstStyle>
            <a:lvl1pPr>
              <a:defRPr sz="3600"/>
            </a:lvl1pPr>
          </a:lstStyle>
          <a:p>
            <a:r>
              <a:rPr lang="en-GB" dirty="0"/>
              <a:t>Click to edit master title style</a:t>
            </a:r>
          </a:p>
        </p:txBody>
      </p:sp>
      <p:sp>
        <p:nvSpPr>
          <p:cNvPr id="8196" name="Rectangle 4"/>
          <p:cNvSpPr>
            <a:spLocks noGrp="1" noChangeArrowheads="1"/>
          </p:cNvSpPr>
          <p:nvPr>
            <p:ph type="subTitle" idx="1" hasCustomPrompt="1"/>
          </p:nvPr>
        </p:nvSpPr>
        <p:spPr>
          <a:xfrm>
            <a:off x="355600" y="5379025"/>
            <a:ext cx="8358626" cy="1197633"/>
          </a:xfrm>
        </p:spPr>
        <p:txBody>
          <a:bodyPr anchor="t" anchorCtr="0"/>
          <a:lstStyle>
            <a:lvl1pPr marL="180975" indent="0">
              <a:buFontTx/>
              <a:buNone/>
              <a:defRPr sz="2800" b="1">
                <a:solidFill>
                  <a:schemeClr val="bg1"/>
                </a:solidFill>
              </a:defRPr>
            </a:lvl1pPr>
          </a:lstStyle>
          <a:p>
            <a:r>
              <a:rPr lang="en-GB" dirty="0"/>
              <a:t>Click to edit master subtitle style</a:t>
            </a:r>
          </a:p>
        </p:txBody>
      </p:sp>
      <p:cxnSp>
        <p:nvCxnSpPr>
          <p:cNvPr id="3" name="Straight Connector 2"/>
          <p:cNvCxnSpPr/>
          <p:nvPr/>
        </p:nvCxnSpPr>
        <p:spPr>
          <a:xfrm>
            <a:off x="0" y="4997022"/>
            <a:ext cx="9144000" cy="0"/>
          </a:xfrm>
          <a:prstGeom prst="line">
            <a:avLst/>
          </a:prstGeom>
          <a:ln w="57150" cmpd="sng">
            <a:solidFill>
              <a:srgbClr val="D81476"/>
            </a:solidFill>
          </a:ln>
          <a:effectLst/>
        </p:spPr>
        <p:style>
          <a:lnRef idx="1">
            <a:schemeClr val="dk1"/>
          </a:lnRef>
          <a:fillRef idx="0">
            <a:schemeClr val="dk1"/>
          </a:fillRef>
          <a:effectRef idx="0">
            <a:schemeClr val="dk1"/>
          </a:effectRef>
          <a:fontRef idx="minor">
            <a:schemeClr val="tx1"/>
          </a:fontRef>
        </p:style>
      </p:cxnSp>
      <p:pic>
        <p:nvPicPr>
          <p:cNvPr id="8" name="Picture 7" descr="Portrait-Logos-Colour.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6862" y="443598"/>
            <a:ext cx="1985303" cy="213751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master title style</a:t>
            </a:r>
          </a:p>
        </p:txBody>
      </p:sp>
      <p:sp>
        <p:nvSpPr>
          <p:cNvPr id="3" name="Content Placeholder 2"/>
          <p:cNvSpPr>
            <a:spLocks noGrp="1"/>
          </p:cNvSpPr>
          <p:nvPr>
            <p:ph idx="1"/>
          </p:nvPr>
        </p:nvSpPr>
        <p:spPr>
          <a:xfrm>
            <a:off x="355600" y="1383613"/>
            <a:ext cx="8534149" cy="52756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master title style</a:t>
            </a:r>
          </a:p>
        </p:txBody>
      </p:sp>
      <p:sp>
        <p:nvSpPr>
          <p:cNvPr id="3" name="Content Placeholder 2"/>
          <p:cNvSpPr>
            <a:spLocks noGrp="1"/>
          </p:cNvSpPr>
          <p:nvPr>
            <p:ph sz="half" idx="1"/>
          </p:nvPr>
        </p:nvSpPr>
        <p:spPr>
          <a:xfrm>
            <a:off x="355600" y="1383613"/>
            <a:ext cx="4063462" cy="5244669"/>
          </a:xfrm>
        </p:spPr>
        <p:txBody>
          <a:bodyPr/>
          <a:lstStyle>
            <a:lvl1pPr>
              <a:defRPr sz="18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560888" y="1383613"/>
            <a:ext cx="4287561" cy="5265317"/>
          </a:xfrm>
        </p:spPr>
        <p:txBody>
          <a:bodyPr/>
          <a:lstStyle>
            <a:lvl1pPr>
              <a:defRPr sz="18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master title style</a:t>
            </a:r>
          </a:p>
        </p:txBody>
      </p:sp>
      <p:sp>
        <p:nvSpPr>
          <p:cNvPr id="6" name="Text Placeholder 5"/>
          <p:cNvSpPr>
            <a:spLocks noGrp="1"/>
          </p:cNvSpPr>
          <p:nvPr>
            <p:ph type="body" sz="quarter" idx="10"/>
          </p:nvPr>
        </p:nvSpPr>
        <p:spPr>
          <a:xfrm>
            <a:off x="351638" y="1383354"/>
            <a:ext cx="4088074" cy="5244928"/>
          </a:xfrm>
        </p:spPr>
        <p:txBody>
          <a:bodyPr/>
          <a:lstStyle>
            <a:lvl1pPr marL="0" indent="0">
              <a:spcBef>
                <a:spcPts val="200"/>
              </a:spcBef>
              <a:buFontTx/>
              <a:buNone/>
              <a:defRPr sz="1800"/>
            </a:lvl1pPr>
            <a:lvl2pPr marL="0" indent="0">
              <a:spcBef>
                <a:spcPts val="200"/>
              </a:spcBef>
              <a:buFontTx/>
              <a:buNone/>
              <a:defRPr sz="1800"/>
            </a:lvl2pPr>
            <a:lvl3pPr marL="0" indent="0">
              <a:spcBef>
                <a:spcPts val="200"/>
              </a:spcBef>
              <a:buFontTx/>
              <a:buNone/>
              <a:defRPr sz="1800"/>
            </a:lvl3pPr>
            <a:lvl4pPr marL="0" indent="0">
              <a:spcBef>
                <a:spcPts val="200"/>
              </a:spcBef>
              <a:buFontTx/>
              <a:buNone/>
              <a:defRPr sz="1800"/>
            </a:lvl4pPr>
            <a:lvl5pPr marL="0" indent="0">
              <a:spcBef>
                <a:spcPts val="200"/>
              </a:spcBef>
              <a:buFontTx/>
              <a:buNone/>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ext Placeholder 5"/>
          <p:cNvSpPr>
            <a:spLocks noGrp="1"/>
          </p:cNvSpPr>
          <p:nvPr>
            <p:ph type="body" sz="quarter" idx="11"/>
          </p:nvPr>
        </p:nvSpPr>
        <p:spPr>
          <a:xfrm>
            <a:off x="4541078" y="1380888"/>
            <a:ext cx="4297046" cy="5268042"/>
          </a:xfrm>
        </p:spPr>
        <p:txBody>
          <a:bodyPr/>
          <a:lstStyle>
            <a:lvl1pPr marL="0" indent="0">
              <a:spcBef>
                <a:spcPts val="200"/>
              </a:spcBef>
              <a:buFontTx/>
              <a:buNone/>
              <a:defRPr sz="1800"/>
            </a:lvl1pPr>
            <a:lvl2pPr marL="0" indent="0">
              <a:spcBef>
                <a:spcPts val="200"/>
              </a:spcBef>
              <a:buFontTx/>
              <a:buNone/>
              <a:defRPr sz="1800"/>
            </a:lvl2pPr>
            <a:lvl3pPr marL="0" indent="0">
              <a:spcBef>
                <a:spcPts val="200"/>
              </a:spcBef>
              <a:buFontTx/>
              <a:buNone/>
              <a:defRPr sz="1800"/>
            </a:lvl3pPr>
            <a:lvl4pPr marL="0" indent="0">
              <a:spcBef>
                <a:spcPts val="200"/>
              </a:spcBef>
              <a:buFontTx/>
              <a:buNone/>
              <a:defRPr sz="1800"/>
            </a:lvl4pPr>
            <a:lvl5pPr marL="0" indent="0">
              <a:spcBef>
                <a:spcPts val="200"/>
              </a:spcBef>
              <a:buFontTx/>
              <a:buNone/>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813979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hree Photo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master title style</a:t>
            </a:r>
          </a:p>
        </p:txBody>
      </p:sp>
      <p:sp>
        <p:nvSpPr>
          <p:cNvPr id="8" name="Picture Placeholder 7"/>
          <p:cNvSpPr>
            <a:spLocks noGrp="1"/>
          </p:cNvSpPr>
          <p:nvPr>
            <p:ph type="pic" sz="quarter" idx="12"/>
          </p:nvPr>
        </p:nvSpPr>
        <p:spPr>
          <a:xfrm>
            <a:off x="423912" y="1507243"/>
            <a:ext cx="2581275" cy="3892550"/>
          </a:xfrm>
        </p:spPr>
        <p:txBody>
          <a:bodyPr/>
          <a:lstStyle/>
          <a:p>
            <a:r>
              <a:rPr lang="en-US" dirty="0"/>
              <a:t>Click icon to add picture</a:t>
            </a:r>
            <a:endParaRPr lang="en-GB" dirty="0"/>
          </a:p>
        </p:txBody>
      </p:sp>
      <p:sp>
        <p:nvSpPr>
          <p:cNvPr id="9" name="Picture Placeholder 7"/>
          <p:cNvSpPr>
            <a:spLocks noGrp="1"/>
          </p:cNvSpPr>
          <p:nvPr>
            <p:ph type="pic" sz="quarter" idx="13"/>
          </p:nvPr>
        </p:nvSpPr>
        <p:spPr>
          <a:xfrm>
            <a:off x="3343389" y="1504776"/>
            <a:ext cx="2581275" cy="3892550"/>
          </a:xfrm>
        </p:spPr>
        <p:txBody>
          <a:bodyPr/>
          <a:lstStyle/>
          <a:p>
            <a:r>
              <a:rPr lang="en-US" dirty="0"/>
              <a:t>Click icon to add picture</a:t>
            </a:r>
            <a:endParaRPr lang="en-GB" dirty="0"/>
          </a:p>
        </p:txBody>
      </p:sp>
      <p:sp>
        <p:nvSpPr>
          <p:cNvPr id="10" name="Picture Placeholder 7"/>
          <p:cNvSpPr>
            <a:spLocks noGrp="1"/>
          </p:cNvSpPr>
          <p:nvPr>
            <p:ph type="pic" sz="quarter" idx="14"/>
          </p:nvPr>
        </p:nvSpPr>
        <p:spPr>
          <a:xfrm>
            <a:off x="6262865" y="1502310"/>
            <a:ext cx="2581275" cy="3892550"/>
          </a:xfrm>
        </p:spPr>
        <p:txBody>
          <a:bodyPr/>
          <a:lstStyle/>
          <a:p>
            <a:r>
              <a:rPr lang="en-US" dirty="0"/>
              <a:t>Click icon to add picture</a:t>
            </a:r>
            <a:endParaRPr lang="en-GB" dirty="0"/>
          </a:p>
        </p:txBody>
      </p:sp>
    </p:spTree>
    <p:extLst>
      <p:ext uri="{BB962C8B-B14F-4D97-AF65-F5344CB8AC3E}">
        <p14:creationId xmlns:p14="http://schemas.microsoft.com/office/powerpoint/2010/main" val="2618637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e Photo">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master title style</a:t>
            </a:r>
          </a:p>
        </p:txBody>
      </p:sp>
      <p:sp>
        <p:nvSpPr>
          <p:cNvPr id="8" name="Picture Placeholder 7"/>
          <p:cNvSpPr>
            <a:spLocks noGrp="1"/>
          </p:cNvSpPr>
          <p:nvPr>
            <p:ph type="pic" sz="quarter" idx="12"/>
          </p:nvPr>
        </p:nvSpPr>
        <p:spPr>
          <a:xfrm>
            <a:off x="423912" y="1507243"/>
            <a:ext cx="8434862" cy="3892550"/>
          </a:xfrm>
        </p:spPr>
        <p:txBody>
          <a:bodyPr/>
          <a:lstStyle/>
          <a:p>
            <a:r>
              <a:rPr lang="en-US" dirty="0"/>
              <a:t>Click icon to add picture</a:t>
            </a:r>
            <a:endParaRPr lang="en-GB" dirty="0"/>
          </a:p>
        </p:txBody>
      </p:sp>
    </p:spTree>
    <p:extLst>
      <p:ext uri="{BB962C8B-B14F-4D97-AF65-F5344CB8AC3E}">
        <p14:creationId xmlns:p14="http://schemas.microsoft.com/office/powerpoint/2010/main" val="2270517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ix Photo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master title style</a:t>
            </a:r>
          </a:p>
        </p:txBody>
      </p:sp>
      <p:sp>
        <p:nvSpPr>
          <p:cNvPr id="8" name="Picture Placeholder 7"/>
          <p:cNvSpPr>
            <a:spLocks noGrp="1"/>
          </p:cNvSpPr>
          <p:nvPr>
            <p:ph type="pic" sz="quarter" idx="12"/>
          </p:nvPr>
        </p:nvSpPr>
        <p:spPr>
          <a:xfrm>
            <a:off x="423912" y="1507243"/>
            <a:ext cx="2581275" cy="1819689"/>
          </a:xfrm>
        </p:spPr>
        <p:txBody>
          <a:bodyPr/>
          <a:lstStyle/>
          <a:p>
            <a:r>
              <a:rPr lang="en-US" dirty="0"/>
              <a:t>Click icon to add picture</a:t>
            </a:r>
            <a:endParaRPr lang="en-GB" dirty="0"/>
          </a:p>
        </p:txBody>
      </p:sp>
      <p:sp>
        <p:nvSpPr>
          <p:cNvPr id="9" name="Picture Placeholder 7"/>
          <p:cNvSpPr>
            <a:spLocks noGrp="1"/>
          </p:cNvSpPr>
          <p:nvPr>
            <p:ph type="pic" sz="quarter" idx="13"/>
          </p:nvPr>
        </p:nvSpPr>
        <p:spPr>
          <a:xfrm>
            <a:off x="3343389" y="1504776"/>
            <a:ext cx="2581275" cy="1819689"/>
          </a:xfrm>
        </p:spPr>
        <p:txBody>
          <a:bodyPr/>
          <a:lstStyle/>
          <a:p>
            <a:r>
              <a:rPr lang="en-US" dirty="0"/>
              <a:t>Click icon to add picture</a:t>
            </a:r>
            <a:endParaRPr lang="en-GB" dirty="0"/>
          </a:p>
        </p:txBody>
      </p:sp>
      <p:sp>
        <p:nvSpPr>
          <p:cNvPr id="10" name="Picture Placeholder 7"/>
          <p:cNvSpPr>
            <a:spLocks noGrp="1"/>
          </p:cNvSpPr>
          <p:nvPr>
            <p:ph type="pic" sz="quarter" idx="14"/>
          </p:nvPr>
        </p:nvSpPr>
        <p:spPr>
          <a:xfrm>
            <a:off x="6262865" y="1502310"/>
            <a:ext cx="2581275" cy="1819689"/>
          </a:xfrm>
        </p:spPr>
        <p:txBody>
          <a:bodyPr/>
          <a:lstStyle/>
          <a:p>
            <a:r>
              <a:rPr lang="en-US" dirty="0"/>
              <a:t>Click icon to add picture</a:t>
            </a:r>
            <a:endParaRPr lang="en-GB" dirty="0"/>
          </a:p>
        </p:txBody>
      </p:sp>
      <p:sp>
        <p:nvSpPr>
          <p:cNvPr id="6" name="Picture Placeholder 7"/>
          <p:cNvSpPr>
            <a:spLocks noGrp="1"/>
          </p:cNvSpPr>
          <p:nvPr>
            <p:ph type="pic" sz="quarter" idx="15"/>
          </p:nvPr>
        </p:nvSpPr>
        <p:spPr>
          <a:xfrm>
            <a:off x="421438" y="3579985"/>
            <a:ext cx="2581275" cy="1819689"/>
          </a:xfrm>
        </p:spPr>
        <p:txBody>
          <a:bodyPr/>
          <a:lstStyle/>
          <a:p>
            <a:r>
              <a:rPr lang="en-US" dirty="0"/>
              <a:t>Click icon to add picture</a:t>
            </a:r>
            <a:endParaRPr lang="en-GB" dirty="0"/>
          </a:p>
        </p:txBody>
      </p:sp>
      <p:sp>
        <p:nvSpPr>
          <p:cNvPr id="7" name="Picture Placeholder 7"/>
          <p:cNvSpPr>
            <a:spLocks noGrp="1"/>
          </p:cNvSpPr>
          <p:nvPr>
            <p:ph type="pic" sz="quarter" idx="16"/>
          </p:nvPr>
        </p:nvSpPr>
        <p:spPr>
          <a:xfrm>
            <a:off x="3340915" y="3577518"/>
            <a:ext cx="2581275" cy="1819689"/>
          </a:xfrm>
        </p:spPr>
        <p:txBody>
          <a:bodyPr/>
          <a:lstStyle/>
          <a:p>
            <a:r>
              <a:rPr lang="en-US" dirty="0"/>
              <a:t>Click icon to add picture</a:t>
            </a:r>
            <a:endParaRPr lang="en-GB" dirty="0"/>
          </a:p>
        </p:txBody>
      </p:sp>
      <p:sp>
        <p:nvSpPr>
          <p:cNvPr id="11" name="Picture Placeholder 7"/>
          <p:cNvSpPr>
            <a:spLocks noGrp="1"/>
          </p:cNvSpPr>
          <p:nvPr>
            <p:ph type="pic" sz="quarter" idx="17"/>
          </p:nvPr>
        </p:nvSpPr>
        <p:spPr>
          <a:xfrm>
            <a:off x="6260391" y="3575052"/>
            <a:ext cx="2581275" cy="1819689"/>
          </a:xfrm>
        </p:spPr>
        <p:txBody>
          <a:bodyPr/>
          <a:lstStyle/>
          <a:p>
            <a:r>
              <a:rPr lang="en-US" dirty="0"/>
              <a:t>Click icon to add picture</a:t>
            </a:r>
            <a:endParaRPr lang="en-GB" dirty="0"/>
          </a:p>
        </p:txBody>
      </p:sp>
    </p:spTree>
    <p:extLst>
      <p:ext uri="{BB962C8B-B14F-4D97-AF65-F5344CB8AC3E}">
        <p14:creationId xmlns:p14="http://schemas.microsoft.com/office/powerpoint/2010/main" val="3510299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6539" y="216024"/>
            <a:ext cx="8520723" cy="956284"/>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361953" y="1535113"/>
            <a:ext cx="4040188" cy="639762"/>
          </a:xfrm>
        </p:spPr>
        <p:txBody>
          <a:bodyPr anchor="t" anchorCtr="0"/>
          <a:lstStyle>
            <a:lvl1pPr marL="0" indent="0">
              <a:buNone/>
              <a:defRPr sz="2200" b="1">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61953" y="2174874"/>
            <a:ext cx="4040188" cy="4302125"/>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549778" y="1535113"/>
            <a:ext cx="4041775" cy="639762"/>
          </a:xfrm>
        </p:spPr>
        <p:txBody>
          <a:bodyPr anchor="t" anchorCtr="0"/>
          <a:lstStyle>
            <a:lvl1pPr marL="0" indent="0">
              <a:buNone/>
              <a:defRPr sz="2200" b="1">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49778" y="2174874"/>
            <a:ext cx="4041775" cy="4302125"/>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148325" y="216371"/>
            <a:ext cx="8476563" cy="9501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dirty="0"/>
          </a:p>
        </p:txBody>
      </p:sp>
      <p:sp>
        <p:nvSpPr>
          <p:cNvPr id="7171" name="Rectangle 3"/>
          <p:cNvSpPr>
            <a:spLocks noGrp="1" noChangeArrowheads="1"/>
          </p:cNvSpPr>
          <p:nvPr>
            <p:ph type="body" idx="1"/>
          </p:nvPr>
        </p:nvSpPr>
        <p:spPr bwMode="auto">
          <a:xfrm>
            <a:off x="355600" y="1383613"/>
            <a:ext cx="8503174" cy="5265317"/>
          </a:xfrm>
          <a:prstGeom prst="rect">
            <a:avLst/>
          </a:prstGeom>
          <a:noFill/>
          <a:ln w="9525">
            <a:noFill/>
            <a:miter lim="800000"/>
            <a:headEnd/>
            <a:tailEnd/>
          </a:ln>
          <a:effectLst/>
        </p:spPr>
        <p:txBody>
          <a:bodyPr vert="horz" wrap="square" lIns="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 name="Picture 1" descr="Portrait-Logos-Colour.png"/>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774625" y="5533540"/>
            <a:ext cx="1126822" cy="1213212"/>
          </a:xfrm>
          <a:prstGeom prst="rect">
            <a:avLst/>
          </a:prstGeom>
        </p:spPr>
      </p:pic>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Lst>
  <p:txStyles>
    <p:titleStyle>
      <a:lvl1pPr marL="180975" algn="l" rtl="0" eaLnBrk="1" fontAlgn="base" hangingPunct="1">
        <a:spcBef>
          <a:spcPct val="0"/>
        </a:spcBef>
        <a:spcAft>
          <a:spcPct val="0"/>
        </a:spcAft>
        <a:defRPr sz="3200" b="1" i="0">
          <a:solidFill>
            <a:srgbClr val="73C9BB"/>
          </a:solidFill>
          <a:latin typeface="Bitter"/>
          <a:ea typeface="+mj-ea"/>
          <a:cs typeface="Bitter"/>
        </a:defRPr>
      </a:lvl1pPr>
      <a:lvl2pPr marL="180975" algn="l" rtl="0" eaLnBrk="1" fontAlgn="base" hangingPunct="1">
        <a:spcBef>
          <a:spcPct val="0"/>
        </a:spcBef>
        <a:spcAft>
          <a:spcPct val="0"/>
        </a:spcAft>
        <a:defRPr sz="3600">
          <a:solidFill>
            <a:schemeClr val="bg1"/>
          </a:solidFill>
          <a:latin typeface="Arial" charset="0"/>
          <a:cs typeface="Arial" charset="0"/>
        </a:defRPr>
      </a:lvl2pPr>
      <a:lvl3pPr marL="180975" algn="l" rtl="0" eaLnBrk="1" fontAlgn="base" hangingPunct="1">
        <a:spcBef>
          <a:spcPct val="0"/>
        </a:spcBef>
        <a:spcAft>
          <a:spcPct val="0"/>
        </a:spcAft>
        <a:defRPr sz="3600">
          <a:solidFill>
            <a:schemeClr val="bg1"/>
          </a:solidFill>
          <a:latin typeface="Arial" charset="0"/>
          <a:cs typeface="Arial" charset="0"/>
        </a:defRPr>
      </a:lvl3pPr>
      <a:lvl4pPr marL="180975" algn="l" rtl="0" eaLnBrk="1" fontAlgn="base" hangingPunct="1">
        <a:spcBef>
          <a:spcPct val="0"/>
        </a:spcBef>
        <a:spcAft>
          <a:spcPct val="0"/>
        </a:spcAft>
        <a:defRPr sz="3600">
          <a:solidFill>
            <a:schemeClr val="bg1"/>
          </a:solidFill>
          <a:latin typeface="Arial" charset="0"/>
          <a:cs typeface="Arial" charset="0"/>
        </a:defRPr>
      </a:lvl4pPr>
      <a:lvl5pPr marL="180975" algn="l" rtl="0" eaLnBrk="1" fontAlgn="base" hangingPunct="1">
        <a:spcBef>
          <a:spcPct val="0"/>
        </a:spcBef>
        <a:spcAft>
          <a:spcPct val="0"/>
        </a:spcAft>
        <a:defRPr sz="3600">
          <a:solidFill>
            <a:schemeClr val="bg1"/>
          </a:solidFill>
          <a:latin typeface="Arial" charset="0"/>
          <a:cs typeface="Arial" charset="0"/>
        </a:defRPr>
      </a:lvl5pPr>
      <a:lvl6pPr marL="638175" algn="l" rtl="0" eaLnBrk="1" fontAlgn="base" hangingPunct="1">
        <a:spcBef>
          <a:spcPct val="0"/>
        </a:spcBef>
        <a:spcAft>
          <a:spcPct val="0"/>
        </a:spcAft>
        <a:defRPr sz="3600">
          <a:solidFill>
            <a:schemeClr val="bg1"/>
          </a:solidFill>
          <a:latin typeface="Arial" charset="0"/>
          <a:cs typeface="Arial" charset="0"/>
        </a:defRPr>
      </a:lvl6pPr>
      <a:lvl7pPr marL="1095375" algn="l" rtl="0" eaLnBrk="1" fontAlgn="base" hangingPunct="1">
        <a:spcBef>
          <a:spcPct val="0"/>
        </a:spcBef>
        <a:spcAft>
          <a:spcPct val="0"/>
        </a:spcAft>
        <a:defRPr sz="3600">
          <a:solidFill>
            <a:schemeClr val="bg1"/>
          </a:solidFill>
          <a:latin typeface="Arial" charset="0"/>
          <a:cs typeface="Arial" charset="0"/>
        </a:defRPr>
      </a:lvl7pPr>
      <a:lvl8pPr marL="1552575" algn="l" rtl="0" eaLnBrk="1" fontAlgn="base" hangingPunct="1">
        <a:spcBef>
          <a:spcPct val="0"/>
        </a:spcBef>
        <a:spcAft>
          <a:spcPct val="0"/>
        </a:spcAft>
        <a:defRPr sz="3600">
          <a:solidFill>
            <a:schemeClr val="bg1"/>
          </a:solidFill>
          <a:latin typeface="Arial" charset="0"/>
          <a:cs typeface="Arial" charset="0"/>
        </a:defRPr>
      </a:lvl8pPr>
      <a:lvl9pPr marL="2009775" algn="l" rtl="0" eaLnBrk="1" fontAlgn="base" hangingPunct="1">
        <a:spcBef>
          <a:spcPct val="0"/>
        </a:spcBef>
        <a:spcAft>
          <a:spcPct val="0"/>
        </a:spcAft>
        <a:defRPr sz="3600">
          <a:solidFill>
            <a:schemeClr val="bg1"/>
          </a:solidFill>
          <a:latin typeface="Arial" charset="0"/>
          <a:cs typeface="Arial" charset="0"/>
        </a:defRPr>
      </a:lvl9pPr>
    </p:titleStyle>
    <p:bodyStyle>
      <a:lvl1pPr marL="342000" indent="-216000" algn="l" rtl="0" eaLnBrk="1" fontAlgn="base" hangingPunct="1">
        <a:lnSpc>
          <a:spcPct val="120000"/>
        </a:lnSpc>
        <a:spcBef>
          <a:spcPct val="20000"/>
        </a:spcBef>
        <a:spcAft>
          <a:spcPct val="0"/>
        </a:spcAft>
        <a:buClr>
          <a:schemeClr val="accent5"/>
        </a:buClr>
        <a:buChar char="•"/>
        <a:defRPr sz="2000" b="0" i="0">
          <a:solidFill>
            <a:schemeClr val="tx1"/>
          </a:solidFill>
          <a:latin typeface="PT Sans"/>
          <a:ea typeface="+mn-ea"/>
          <a:cs typeface="PT Sans"/>
        </a:defRPr>
      </a:lvl1pPr>
      <a:lvl2pPr marL="742950" indent="-216000" algn="l" rtl="0" eaLnBrk="1" fontAlgn="base" hangingPunct="1">
        <a:lnSpc>
          <a:spcPct val="120000"/>
        </a:lnSpc>
        <a:spcBef>
          <a:spcPct val="20000"/>
        </a:spcBef>
        <a:spcAft>
          <a:spcPct val="0"/>
        </a:spcAft>
        <a:buClr>
          <a:schemeClr val="accent5"/>
        </a:buClr>
        <a:buFont typeface="Lucida Grande"/>
        <a:buChar char="-"/>
        <a:defRPr sz="1800" b="0" i="0">
          <a:solidFill>
            <a:schemeClr val="tx1"/>
          </a:solidFill>
          <a:latin typeface="PT Sans"/>
          <a:cs typeface="PT Sans"/>
        </a:defRPr>
      </a:lvl2pPr>
      <a:lvl3pPr marL="1143000" indent="-216000" algn="l" rtl="0" eaLnBrk="1" fontAlgn="base" hangingPunct="1">
        <a:lnSpc>
          <a:spcPct val="120000"/>
        </a:lnSpc>
        <a:spcBef>
          <a:spcPct val="20000"/>
        </a:spcBef>
        <a:spcAft>
          <a:spcPct val="0"/>
        </a:spcAft>
        <a:buClr>
          <a:schemeClr val="accent5"/>
        </a:buClr>
        <a:buFont typeface="Lucida Grande"/>
        <a:buChar char="-"/>
        <a:defRPr sz="1600" b="0" i="0">
          <a:solidFill>
            <a:schemeClr val="tx1"/>
          </a:solidFill>
          <a:latin typeface="PT Sans"/>
          <a:cs typeface="PT Sans"/>
        </a:defRPr>
      </a:lvl3pPr>
      <a:lvl4pPr marL="1600200" indent="-216000" algn="l" rtl="0" eaLnBrk="1" fontAlgn="base" hangingPunct="1">
        <a:lnSpc>
          <a:spcPct val="120000"/>
        </a:lnSpc>
        <a:spcBef>
          <a:spcPct val="20000"/>
        </a:spcBef>
        <a:spcAft>
          <a:spcPct val="0"/>
        </a:spcAft>
        <a:buClr>
          <a:schemeClr val="accent5"/>
        </a:buClr>
        <a:buFont typeface="Lucida Grande"/>
        <a:buChar char="-"/>
        <a:defRPr sz="1400" b="0" i="0">
          <a:solidFill>
            <a:schemeClr val="tx1"/>
          </a:solidFill>
          <a:latin typeface="PT Sans"/>
          <a:cs typeface="PT Sans"/>
        </a:defRPr>
      </a:lvl4pPr>
      <a:lvl5pPr marL="2057400" indent="-216000" algn="l" rtl="0" eaLnBrk="1" fontAlgn="base" hangingPunct="1">
        <a:lnSpc>
          <a:spcPct val="120000"/>
        </a:lnSpc>
        <a:spcBef>
          <a:spcPct val="20000"/>
        </a:spcBef>
        <a:spcAft>
          <a:spcPct val="0"/>
        </a:spcAft>
        <a:buClr>
          <a:schemeClr val="accent5"/>
        </a:buClr>
        <a:buFont typeface="Lucida Grande"/>
        <a:buChar char="-"/>
        <a:defRPr sz="1200" b="0" i="0">
          <a:solidFill>
            <a:schemeClr val="tx1"/>
          </a:solidFill>
          <a:latin typeface="PT Sans"/>
          <a:cs typeface="PT San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gov.uk/tier-2-general/knowledge-of-english/knowledge-of-english"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www.gov.uk/tb-test-visa/countries-where-you-need-a-tb-test-to-enter-the-uk" TargetMode="External"/><Relationship Id="rId4" Type="http://schemas.openxmlformats.org/officeDocument/2006/relationships/hyperlink" Target="https://www.gov.uk/skilled-worker-visa/how-much-it-costs"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mailto:BUVI@Bournemouth.ac.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ctrTitle"/>
          </p:nvPr>
        </p:nvSpPr>
        <p:spPr/>
        <p:txBody>
          <a:bodyPr/>
          <a:lstStyle/>
          <a:p>
            <a:pPr eaLnBrk="1" hangingPunct="1"/>
            <a:r>
              <a:rPr lang="en-GB" altLang="en-US" dirty="0">
                <a:latin typeface="Bitter" pitchFamily="50" charset="0"/>
                <a:cs typeface="Bitter" pitchFamily="50" charset="0"/>
              </a:rPr>
              <a:t>New Points Based Immigration System  - Briefing</a:t>
            </a:r>
          </a:p>
        </p:txBody>
      </p:sp>
      <p:sp>
        <p:nvSpPr>
          <p:cNvPr id="3" name="Title 1"/>
          <p:cNvSpPr txBox="1">
            <a:spLocks/>
          </p:cNvSpPr>
          <p:nvPr/>
        </p:nvSpPr>
        <p:spPr bwMode="auto">
          <a:xfrm>
            <a:off x="355600" y="5187950"/>
            <a:ext cx="8536880" cy="1670050"/>
          </a:xfrm>
          <a:prstGeom prst="rect">
            <a:avLst/>
          </a:prstGeom>
          <a:noFill/>
          <a:ln w="9525">
            <a:noFill/>
            <a:miter lim="800000"/>
            <a:headEnd/>
            <a:tailEnd/>
          </a:ln>
          <a:effectLst/>
        </p:spPr>
        <p:txBody>
          <a:bodyPr anchor="ctr"/>
          <a:lstStyle>
            <a:lvl1pPr marL="180975" algn="l" rtl="0" eaLnBrk="1" fontAlgn="base" hangingPunct="1">
              <a:spcBef>
                <a:spcPct val="0"/>
              </a:spcBef>
              <a:spcAft>
                <a:spcPct val="0"/>
              </a:spcAft>
              <a:defRPr sz="3600" b="1" i="0">
                <a:solidFill>
                  <a:srgbClr val="73C9BB"/>
                </a:solidFill>
                <a:latin typeface="Bitter"/>
                <a:ea typeface="+mj-ea"/>
                <a:cs typeface="Bitter"/>
              </a:defRPr>
            </a:lvl1pPr>
            <a:lvl2pPr marL="180975" algn="l" rtl="0" eaLnBrk="1" fontAlgn="base" hangingPunct="1">
              <a:spcBef>
                <a:spcPct val="0"/>
              </a:spcBef>
              <a:spcAft>
                <a:spcPct val="0"/>
              </a:spcAft>
              <a:defRPr sz="3600">
                <a:solidFill>
                  <a:schemeClr val="bg1"/>
                </a:solidFill>
                <a:latin typeface="Arial" charset="0"/>
                <a:cs typeface="Arial" charset="0"/>
              </a:defRPr>
            </a:lvl2pPr>
            <a:lvl3pPr marL="180975" algn="l" rtl="0" eaLnBrk="1" fontAlgn="base" hangingPunct="1">
              <a:spcBef>
                <a:spcPct val="0"/>
              </a:spcBef>
              <a:spcAft>
                <a:spcPct val="0"/>
              </a:spcAft>
              <a:defRPr sz="3600">
                <a:solidFill>
                  <a:schemeClr val="bg1"/>
                </a:solidFill>
                <a:latin typeface="Arial" charset="0"/>
                <a:cs typeface="Arial" charset="0"/>
              </a:defRPr>
            </a:lvl3pPr>
            <a:lvl4pPr marL="180975" algn="l" rtl="0" eaLnBrk="1" fontAlgn="base" hangingPunct="1">
              <a:spcBef>
                <a:spcPct val="0"/>
              </a:spcBef>
              <a:spcAft>
                <a:spcPct val="0"/>
              </a:spcAft>
              <a:defRPr sz="3600">
                <a:solidFill>
                  <a:schemeClr val="bg1"/>
                </a:solidFill>
                <a:latin typeface="Arial" charset="0"/>
                <a:cs typeface="Arial" charset="0"/>
              </a:defRPr>
            </a:lvl4pPr>
            <a:lvl5pPr marL="180975" algn="l" rtl="0" eaLnBrk="1" fontAlgn="base" hangingPunct="1">
              <a:spcBef>
                <a:spcPct val="0"/>
              </a:spcBef>
              <a:spcAft>
                <a:spcPct val="0"/>
              </a:spcAft>
              <a:defRPr sz="3600">
                <a:solidFill>
                  <a:schemeClr val="bg1"/>
                </a:solidFill>
                <a:latin typeface="Arial" charset="0"/>
                <a:cs typeface="Arial" charset="0"/>
              </a:defRPr>
            </a:lvl5pPr>
            <a:lvl6pPr marL="638175" algn="l" rtl="0" eaLnBrk="1" fontAlgn="base" hangingPunct="1">
              <a:spcBef>
                <a:spcPct val="0"/>
              </a:spcBef>
              <a:spcAft>
                <a:spcPct val="0"/>
              </a:spcAft>
              <a:defRPr sz="3600">
                <a:solidFill>
                  <a:schemeClr val="bg1"/>
                </a:solidFill>
                <a:latin typeface="Arial" charset="0"/>
                <a:cs typeface="Arial" charset="0"/>
              </a:defRPr>
            </a:lvl6pPr>
            <a:lvl7pPr marL="1095375" algn="l" rtl="0" eaLnBrk="1" fontAlgn="base" hangingPunct="1">
              <a:spcBef>
                <a:spcPct val="0"/>
              </a:spcBef>
              <a:spcAft>
                <a:spcPct val="0"/>
              </a:spcAft>
              <a:defRPr sz="3600">
                <a:solidFill>
                  <a:schemeClr val="bg1"/>
                </a:solidFill>
                <a:latin typeface="Arial" charset="0"/>
                <a:cs typeface="Arial" charset="0"/>
              </a:defRPr>
            </a:lvl7pPr>
            <a:lvl8pPr marL="1552575" algn="l" rtl="0" eaLnBrk="1" fontAlgn="base" hangingPunct="1">
              <a:spcBef>
                <a:spcPct val="0"/>
              </a:spcBef>
              <a:spcAft>
                <a:spcPct val="0"/>
              </a:spcAft>
              <a:defRPr sz="3600">
                <a:solidFill>
                  <a:schemeClr val="bg1"/>
                </a:solidFill>
                <a:latin typeface="Arial" charset="0"/>
                <a:cs typeface="Arial" charset="0"/>
              </a:defRPr>
            </a:lvl8pPr>
            <a:lvl9pPr marL="2009775" algn="l" rtl="0" eaLnBrk="1" fontAlgn="base" hangingPunct="1">
              <a:spcBef>
                <a:spcPct val="0"/>
              </a:spcBef>
              <a:spcAft>
                <a:spcPct val="0"/>
              </a:spcAft>
              <a:defRPr sz="3600">
                <a:solidFill>
                  <a:schemeClr val="bg1"/>
                </a:solidFill>
                <a:latin typeface="Arial" charset="0"/>
                <a:cs typeface="Arial" charset="0"/>
              </a:defRPr>
            </a:lvl9pPr>
          </a:lstStyle>
          <a:p>
            <a:r>
              <a:rPr lang="en-GB" sz="2800" i="1" dirty="0">
                <a:solidFill>
                  <a:schemeClr val="bg1"/>
                </a:solidFill>
              </a:rPr>
              <a:t>HR Clinics</a:t>
            </a:r>
            <a:br>
              <a:rPr lang="en-GB" sz="2800" i="1" dirty="0">
                <a:solidFill>
                  <a:schemeClr val="bg1"/>
                </a:solidFill>
              </a:rPr>
            </a:br>
            <a:endParaRPr lang="en-GB" sz="2800" i="1" dirty="0">
              <a:solidFill>
                <a:schemeClr val="bg1"/>
              </a:solidFill>
            </a:endParaRPr>
          </a:p>
        </p:txBody>
      </p:sp>
    </p:spTree>
    <p:extLst>
      <p:ext uri="{BB962C8B-B14F-4D97-AF65-F5344CB8AC3E}">
        <p14:creationId xmlns:p14="http://schemas.microsoft.com/office/powerpoint/2010/main" val="860864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2EE82-CEBC-4587-B4AF-60D1A14490F9}"/>
              </a:ext>
            </a:extLst>
          </p:cNvPr>
          <p:cNvSpPr>
            <a:spLocks noGrp="1"/>
          </p:cNvSpPr>
          <p:nvPr>
            <p:ph type="title"/>
          </p:nvPr>
        </p:nvSpPr>
        <p:spPr/>
        <p:txBody>
          <a:bodyPr/>
          <a:lstStyle/>
          <a:p>
            <a:r>
              <a:rPr lang="en-GB" dirty="0"/>
              <a:t>Option B and C: PhD’s</a:t>
            </a:r>
          </a:p>
        </p:txBody>
      </p:sp>
      <p:sp>
        <p:nvSpPr>
          <p:cNvPr id="3" name="Content Placeholder 2">
            <a:extLst>
              <a:ext uri="{FF2B5EF4-FFF2-40B4-BE49-F238E27FC236}">
                <a16:creationId xmlns:a16="http://schemas.microsoft.com/office/drawing/2014/main" id="{D62CE2A5-1BA3-47BB-AD80-318704C20120}"/>
              </a:ext>
            </a:extLst>
          </p:cNvPr>
          <p:cNvSpPr>
            <a:spLocks noGrp="1"/>
          </p:cNvSpPr>
          <p:nvPr>
            <p:ph idx="1"/>
          </p:nvPr>
        </p:nvSpPr>
        <p:spPr/>
        <p:txBody>
          <a:bodyPr/>
          <a:lstStyle/>
          <a:p>
            <a:pPr marL="126000" indent="0">
              <a:buNone/>
            </a:pPr>
            <a:r>
              <a:rPr lang="en-GB" dirty="0"/>
              <a:t>Applicants can only score points for having a </a:t>
            </a:r>
            <a:r>
              <a:rPr lang="en-GB" b="1" dirty="0"/>
              <a:t>PhD relevant to the job</a:t>
            </a:r>
            <a:r>
              <a:rPr lang="en-GB" dirty="0"/>
              <a:t> and BU must be able to justify where this is used, and also whether it can be considered a STEM PhD.  Please note that the individual applicant </a:t>
            </a:r>
            <a:r>
              <a:rPr lang="en-GB" b="1" dirty="0"/>
              <a:t>must hold a PhD</a:t>
            </a:r>
            <a:r>
              <a:rPr lang="en-GB" dirty="0"/>
              <a:t> rather than the role itself being classed as ‘PhD level’, as was the case under the Tier 2 system.</a:t>
            </a:r>
          </a:p>
          <a:p>
            <a:pPr marL="126000" indent="0">
              <a:buNone/>
            </a:pPr>
            <a:endParaRPr lang="en-GB" dirty="0"/>
          </a:p>
          <a:p>
            <a:pPr marL="126000" indent="0">
              <a:buNone/>
            </a:pPr>
            <a:r>
              <a:rPr lang="en-GB" dirty="0"/>
              <a:t>Applicants will also only be able to score points for having a PhD when working in certain occupations. A list of occupations able to claim PhD points will be kept under review but for the initial launch of the route, the list will include the SOC codes used by BU for the majority of our sponsored roles (e.g. </a:t>
            </a:r>
            <a:r>
              <a:rPr lang="en-GB" b="1" dirty="0"/>
              <a:t>Lecturer</a:t>
            </a:r>
            <a:r>
              <a:rPr lang="en-GB" dirty="0"/>
              <a:t> and </a:t>
            </a:r>
            <a:r>
              <a:rPr lang="en-GB" b="1" dirty="0"/>
              <a:t>Post-Doc Researcher</a:t>
            </a:r>
            <a:r>
              <a:rPr lang="en-GB" dirty="0"/>
              <a:t>). This list also includes a small number of additional STEM jobs, such as lab technicians, which do</a:t>
            </a:r>
          </a:p>
          <a:p>
            <a:pPr marL="126000" indent="0">
              <a:buNone/>
            </a:pPr>
            <a:r>
              <a:rPr lang="en-GB" dirty="0"/>
              <a:t>not appear in the top skill level but which involve research.</a:t>
            </a:r>
          </a:p>
        </p:txBody>
      </p:sp>
    </p:spTree>
    <p:extLst>
      <p:ext uri="{BB962C8B-B14F-4D97-AF65-F5344CB8AC3E}">
        <p14:creationId xmlns:p14="http://schemas.microsoft.com/office/powerpoint/2010/main" val="1433694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82E37-8052-4C3F-BA31-C08A9915211A}"/>
              </a:ext>
            </a:extLst>
          </p:cNvPr>
          <p:cNvSpPr>
            <a:spLocks noGrp="1"/>
          </p:cNvSpPr>
          <p:nvPr>
            <p:ph type="title"/>
          </p:nvPr>
        </p:nvSpPr>
        <p:spPr>
          <a:xfrm>
            <a:off x="107504" y="-60486"/>
            <a:ext cx="8476563" cy="950148"/>
          </a:xfrm>
        </p:spPr>
        <p:txBody>
          <a:bodyPr/>
          <a:lstStyle/>
          <a:p>
            <a:r>
              <a:rPr lang="en-GB" dirty="0"/>
              <a:t>Option E - New Entrant</a:t>
            </a:r>
          </a:p>
        </p:txBody>
      </p:sp>
      <p:sp>
        <p:nvSpPr>
          <p:cNvPr id="3" name="Content Placeholder 2">
            <a:extLst>
              <a:ext uri="{FF2B5EF4-FFF2-40B4-BE49-F238E27FC236}">
                <a16:creationId xmlns:a16="http://schemas.microsoft.com/office/drawing/2014/main" id="{FAB0C32E-4F9F-403F-AB6D-6DFF6DE81DA4}"/>
              </a:ext>
            </a:extLst>
          </p:cNvPr>
          <p:cNvSpPr>
            <a:spLocks noGrp="1"/>
          </p:cNvSpPr>
          <p:nvPr>
            <p:ph idx="1"/>
          </p:nvPr>
        </p:nvSpPr>
        <p:spPr>
          <a:xfrm>
            <a:off x="304925" y="692696"/>
            <a:ext cx="8534149" cy="5275642"/>
          </a:xfrm>
        </p:spPr>
        <p:txBody>
          <a:bodyPr/>
          <a:lstStyle/>
          <a:p>
            <a:pPr marL="126000" indent="0">
              <a:buNone/>
            </a:pPr>
            <a:r>
              <a:rPr lang="en-GB" b="1" dirty="0"/>
              <a:t>Option E </a:t>
            </a:r>
            <a:r>
              <a:rPr lang="en-GB" dirty="0"/>
              <a:t>– salary of £20,480 or at least </a:t>
            </a:r>
            <a:r>
              <a:rPr lang="en-GB" b="1" dirty="0">
                <a:solidFill>
                  <a:schemeClr val="accent5"/>
                </a:solidFill>
              </a:rPr>
              <a:t>70% </a:t>
            </a:r>
            <a:r>
              <a:rPr lang="en-GB" b="1" dirty="0"/>
              <a:t>of the ‘going rate’ </a:t>
            </a:r>
            <a:r>
              <a:rPr lang="en-GB" dirty="0"/>
              <a:t>(whichever is higher) = </a:t>
            </a:r>
            <a:r>
              <a:rPr lang="en-GB" b="1" dirty="0"/>
              <a:t>20 points</a:t>
            </a:r>
          </a:p>
          <a:p>
            <a:pPr marL="126000" indent="0">
              <a:buNone/>
            </a:pPr>
            <a:endParaRPr lang="en-GB" sz="800" b="1" dirty="0"/>
          </a:p>
          <a:p>
            <a:pPr marL="126000" indent="0">
              <a:buNone/>
            </a:pPr>
            <a:r>
              <a:rPr lang="en-GB" dirty="0"/>
              <a:t>To be classed as a ‘New Entrant’, the applicant must meet one of the following criteria:</a:t>
            </a:r>
          </a:p>
          <a:p>
            <a:r>
              <a:rPr lang="en-GB" dirty="0"/>
              <a:t>Under 26 years old </a:t>
            </a:r>
          </a:p>
          <a:p>
            <a:r>
              <a:rPr lang="en-GB" dirty="0"/>
              <a:t>Postdoctoral positions – scientists or </a:t>
            </a:r>
            <a:r>
              <a:rPr lang="en-GB" dirty="0">
                <a:solidFill>
                  <a:schemeClr val="accent5"/>
                </a:solidFill>
              </a:rPr>
              <a:t>higher education professionals </a:t>
            </a:r>
          </a:p>
          <a:p>
            <a:r>
              <a:rPr lang="en-GB" dirty="0"/>
              <a:t>Most recent leave as a Student (expired less than 2 years before date of application) and sponsored to study (Bachelors, Masters, or PhD)</a:t>
            </a:r>
          </a:p>
          <a:p>
            <a:r>
              <a:rPr lang="en-GB" dirty="0"/>
              <a:t>Has completed or within 3 months of completion of a course, or completed 12 months of a PhD</a:t>
            </a:r>
          </a:p>
          <a:p>
            <a:endParaRPr lang="en-GB" sz="800" dirty="0"/>
          </a:p>
          <a:p>
            <a:pPr marL="126000" indent="0">
              <a:buNone/>
            </a:pPr>
            <a:r>
              <a:rPr lang="en-GB" dirty="0"/>
              <a:t>The applicant can only qualify as a new entrant for a maximum period of 4 years in total* (whether or not the 4 year period is continuous). </a:t>
            </a:r>
          </a:p>
          <a:p>
            <a:pPr marL="126000" indent="0">
              <a:buNone/>
            </a:pPr>
            <a:r>
              <a:rPr lang="en-GB" b="1" dirty="0"/>
              <a:t>*Time spent in the Graduate route will count towards the total</a:t>
            </a:r>
          </a:p>
          <a:p>
            <a:pPr marL="126000" indent="0">
              <a:buNone/>
            </a:pPr>
            <a:r>
              <a:rPr lang="en-GB" b="1" dirty="0"/>
              <a:t> length of time an applicant can be classed as a new entrant.</a:t>
            </a:r>
            <a:endParaRPr lang="en-GB" dirty="0"/>
          </a:p>
        </p:txBody>
      </p:sp>
    </p:spTree>
    <p:extLst>
      <p:ext uri="{BB962C8B-B14F-4D97-AF65-F5344CB8AC3E}">
        <p14:creationId xmlns:p14="http://schemas.microsoft.com/office/powerpoint/2010/main" val="923087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A3162-4884-4A09-99F0-9FC8FE543BE2}"/>
              </a:ext>
            </a:extLst>
          </p:cNvPr>
          <p:cNvSpPr>
            <a:spLocks noGrp="1"/>
          </p:cNvSpPr>
          <p:nvPr>
            <p:ph type="title"/>
          </p:nvPr>
        </p:nvSpPr>
        <p:spPr/>
        <p:txBody>
          <a:bodyPr/>
          <a:lstStyle/>
          <a:p>
            <a:r>
              <a:rPr lang="en-GB" dirty="0"/>
              <a:t>Example: Lecturer</a:t>
            </a:r>
          </a:p>
        </p:txBody>
      </p:sp>
      <p:sp>
        <p:nvSpPr>
          <p:cNvPr id="3" name="Content Placeholder 2">
            <a:extLst>
              <a:ext uri="{FF2B5EF4-FFF2-40B4-BE49-F238E27FC236}">
                <a16:creationId xmlns:a16="http://schemas.microsoft.com/office/drawing/2014/main" id="{9214B92D-B6B8-4A96-814D-69E28677343F}"/>
              </a:ext>
            </a:extLst>
          </p:cNvPr>
          <p:cNvSpPr>
            <a:spLocks noGrp="1"/>
          </p:cNvSpPr>
          <p:nvPr>
            <p:ph idx="1"/>
          </p:nvPr>
        </p:nvSpPr>
        <p:spPr>
          <a:xfrm>
            <a:off x="304925" y="1139806"/>
            <a:ext cx="8534149" cy="5275642"/>
          </a:xfrm>
        </p:spPr>
        <p:txBody>
          <a:bodyPr/>
          <a:lstStyle/>
          <a:p>
            <a:pPr marL="126000" indent="0">
              <a:buNone/>
            </a:pPr>
            <a:r>
              <a:rPr lang="en-GB" b="1" dirty="0"/>
              <a:t>LECTURER (2311)</a:t>
            </a:r>
          </a:p>
          <a:p>
            <a:pPr marL="126000" indent="0">
              <a:buNone/>
            </a:pPr>
            <a:endParaRPr lang="en-GB" sz="800" dirty="0"/>
          </a:p>
          <a:p>
            <a:pPr lvl="0"/>
            <a:r>
              <a:rPr lang="en-GB" dirty="0"/>
              <a:t>Based on the ‘going rate’ for SOC code 2311 (£40,700), the migrant would need to be appointed above the minimum spine point (31) – on </a:t>
            </a:r>
            <a:r>
              <a:rPr lang="en-GB" b="1" dirty="0"/>
              <a:t>point 35, to score 20 points</a:t>
            </a:r>
            <a:r>
              <a:rPr lang="en-GB" dirty="0"/>
              <a:t> based on their salary alone.</a:t>
            </a:r>
          </a:p>
          <a:p>
            <a:pPr lvl="0"/>
            <a:r>
              <a:rPr lang="en-GB" dirty="0"/>
              <a:t>Trading points and reducing the salary to </a:t>
            </a:r>
            <a:r>
              <a:rPr lang="en-GB" b="1" dirty="0"/>
              <a:t>90% of the ‘going rate’</a:t>
            </a:r>
            <a:r>
              <a:rPr lang="en-GB" dirty="0"/>
              <a:t> will allow a migrant to be appointed at the minimum spine point (31) and receive </a:t>
            </a:r>
            <a:r>
              <a:rPr lang="en-GB" b="1" dirty="0"/>
              <a:t>10 points</a:t>
            </a:r>
            <a:r>
              <a:rPr lang="en-GB" dirty="0"/>
              <a:t>. However they would also require</a:t>
            </a:r>
            <a:r>
              <a:rPr lang="en-GB" b="1" dirty="0"/>
              <a:t> a relevant PhD (10 points) to accumulate the required 20 tradeable points</a:t>
            </a:r>
          </a:p>
          <a:p>
            <a:pPr lvl="0"/>
            <a:r>
              <a:rPr lang="en-GB" dirty="0"/>
              <a:t>No issue with a New Entrant, as they can score </a:t>
            </a:r>
            <a:r>
              <a:rPr lang="en-GB" b="1" dirty="0"/>
              <a:t>20 points</a:t>
            </a:r>
            <a:r>
              <a:rPr lang="en-GB" dirty="0"/>
              <a:t> by being appointed on the minimum spine point (31).</a:t>
            </a:r>
          </a:p>
          <a:p>
            <a:pPr marL="126000" lvl="0" indent="0">
              <a:buNone/>
            </a:pPr>
            <a:endParaRPr lang="en-GB" dirty="0"/>
          </a:p>
          <a:p>
            <a:pPr marL="126000" indent="0">
              <a:buNone/>
            </a:pPr>
            <a:r>
              <a:rPr lang="en-GB" dirty="0">
                <a:solidFill>
                  <a:schemeClr val="accent5"/>
                </a:solidFill>
              </a:rPr>
              <a:t>In addition SOC code 2311 will allow all new </a:t>
            </a:r>
          </a:p>
          <a:p>
            <a:pPr marL="126000" indent="0">
              <a:buNone/>
            </a:pPr>
            <a:r>
              <a:rPr lang="en-GB" dirty="0">
                <a:solidFill>
                  <a:schemeClr val="accent5"/>
                </a:solidFill>
              </a:rPr>
              <a:t>Skilled Worker applicants to be classed as New Entrants.</a:t>
            </a:r>
          </a:p>
        </p:txBody>
      </p:sp>
    </p:spTree>
    <p:extLst>
      <p:ext uri="{BB962C8B-B14F-4D97-AF65-F5344CB8AC3E}">
        <p14:creationId xmlns:p14="http://schemas.microsoft.com/office/powerpoint/2010/main" val="575453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2D71A-7F3B-47B9-B47A-59360921D603}"/>
              </a:ext>
            </a:extLst>
          </p:cNvPr>
          <p:cNvSpPr>
            <a:spLocks noGrp="1"/>
          </p:cNvSpPr>
          <p:nvPr>
            <p:ph type="title"/>
          </p:nvPr>
        </p:nvSpPr>
        <p:spPr/>
        <p:txBody>
          <a:bodyPr/>
          <a:lstStyle/>
          <a:p>
            <a:r>
              <a:rPr lang="en-GB" dirty="0"/>
              <a:t>Example: Post Doctoral Researcher</a:t>
            </a:r>
          </a:p>
        </p:txBody>
      </p:sp>
      <p:sp>
        <p:nvSpPr>
          <p:cNvPr id="3" name="Content Placeholder 2">
            <a:extLst>
              <a:ext uri="{FF2B5EF4-FFF2-40B4-BE49-F238E27FC236}">
                <a16:creationId xmlns:a16="http://schemas.microsoft.com/office/drawing/2014/main" id="{763AB3B8-25D9-4F14-86AF-643C9DD0CBB9}"/>
              </a:ext>
            </a:extLst>
          </p:cNvPr>
          <p:cNvSpPr>
            <a:spLocks noGrp="1"/>
          </p:cNvSpPr>
          <p:nvPr>
            <p:ph idx="1"/>
          </p:nvPr>
        </p:nvSpPr>
        <p:spPr/>
        <p:txBody>
          <a:bodyPr/>
          <a:lstStyle/>
          <a:p>
            <a:pPr marL="126000" indent="0">
              <a:buNone/>
            </a:pPr>
            <a:r>
              <a:rPr lang="en-GB" b="1" dirty="0"/>
              <a:t>Post Doctoral Researcher (2119)</a:t>
            </a:r>
          </a:p>
          <a:p>
            <a:pPr marL="126000" indent="0">
              <a:buNone/>
            </a:pPr>
            <a:endParaRPr lang="en-GB" sz="800" b="1" dirty="0"/>
          </a:p>
          <a:p>
            <a:r>
              <a:rPr lang="en-GB" dirty="0"/>
              <a:t>Based on the ‘going rate’ for SOC code 2119 (£33,000), The migrant would need to be appointed above the minimum spine point (26) – on </a:t>
            </a:r>
            <a:r>
              <a:rPr lang="en-GB" b="1" dirty="0"/>
              <a:t>point 28, to score 20 points</a:t>
            </a:r>
            <a:r>
              <a:rPr lang="en-GB" dirty="0"/>
              <a:t> based on their salary alone.</a:t>
            </a:r>
          </a:p>
          <a:p>
            <a:pPr lvl="0"/>
            <a:r>
              <a:rPr lang="en-GB" dirty="0"/>
              <a:t>Trading points and reducing salary to </a:t>
            </a:r>
            <a:r>
              <a:rPr lang="en-GB" b="1" dirty="0"/>
              <a:t>90% of the ‘Going Rate’</a:t>
            </a:r>
            <a:r>
              <a:rPr lang="en-GB" dirty="0"/>
              <a:t> will allow a migrant to be appointed at the minimum spine point (26) and receive </a:t>
            </a:r>
            <a:r>
              <a:rPr lang="en-GB" b="1" dirty="0"/>
              <a:t>10 points</a:t>
            </a:r>
            <a:r>
              <a:rPr lang="en-GB" dirty="0"/>
              <a:t>. However they would also </a:t>
            </a:r>
            <a:r>
              <a:rPr lang="en-GB" b="1" dirty="0"/>
              <a:t>require a relevant PhD (10 points) to accumulate the required 70 points. </a:t>
            </a:r>
            <a:endParaRPr lang="en-GB" dirty="0"/>
          </a:p>
          <a:p>
            <a:pPr lvl="0"/>
            <a:r>
              <a:rPr lang="en-GB" dirty="0"/>
              <a:t>No issue with a New Entrant, as they can score </a:t>
            </a:r>
            <a:r>
              <a:rPr lang="en-GB" b="1" dirty="0"/>
              <a:t>20 points</a:t>
            </a:r>
            <a:r>
              <a:rPr lang="en-GB" dirty="0"/>
              <a:t> being appointed on the minimum spine point (26).</a:t>
            </a:r>
          </a:p>
          <a:p>
            <a:pPr marL="126000" lvl="0" indent="0">
              <a:buNone/>
            </a:pPr>
            <a:endParaRPr lang="en-GB" sz="800" dirty="0"/>
          </a:p>
          <a:p>
            <a:pPr marL="126000" indent="0">
              <a:buNone/>
            </a:pPr>
            <a:r>
              <a:rPr lang="en-GB" dirty="0">
                <a:solidFill>
                  <a:schemeClr val="accent5"/>
                </a:solidFill>
              </a:rPr>
              <a:t>In addition SOC code 2119 will allow all new </a:t>
            </a:r>
          </a:p>
          <a:p>
            <a:pPr marL="126000" indent="0">
              <a:buNone/>
            </a:pPr>
            <a:r>
              <a:rPr lang="en-GB" dirty="0">
                <a:solidFill>
                  <a:schemeClr val="accent5"/>
                </a:solidFill>
              </a:rPr>
              <a:t>Skilled Worker applicants to be classed as New Entrants.</a:t>
            </a:r>
          </a:p>
          <a:p>
            <a:pPr lvl="0"/>
            <a:endParaRPr lang="en-GB" dirty="0"/>
          </a:p>
          <a:p>
            <a:endParaRPr lang="en-GB" dirty="0"/>
          </a:p>
        </p:txBody>
      </p:sp>
    </p:spTree>
    <p:extLst>
      <p:ext uri="{BB962C8B-B14F-4D97-AF65-F5344CB8AC3E}">
        <p14:creationId xmlns:p14="http://schemas.microsoft.com/office/powerpoint/2010/main" val="2894288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E3722-9797-4A3D-B763-2D37E76FC70B}"/>
              </a:ext>
            </a:extLst>
          </p:cNvPr>
          <p:cNvSpPr>
            <a:spLocks noGrp="1"/>
          </p:cNvSpPr>
          <p:nvPr>
            <p:ph type="title"/>
          </p:nvPr>
        </p:nvSpPr>
        <p:spPr/>
        <p:txBody>
          <a:bodyPr/>
          <a:lstStyle/>
          <a:p>
            <a:r>
              <a:rPr lang="en-GB" dirty="0"/>
              <a:t>Right to Work checks</a:t>
            </a:r>
          </a:p>
        </p:txBody>
      </p:sp>
      <p:sp>
        <p:nvSpPr>
          <p:cNvPr id="3" name="Content Placeholder 2">
            <a:extLst>
              <a:ext uri="{FF2B5EF4-FFF2-40B4-BE49-F238E27FC236}">
                <a16:creationId xmlns:a16="http://schemas.microsoft.com/office/drawing/2014/main" id="{6142A8D0-C74C-4D61-B819-93223D88E7A8}"/>
              </a:ext>
            </a:extLst>
          </p:cNvPr>
          <p:cNvSpPr>
            <a:spLocks noGrp="1"/>
          </p:cNvSpPr>
          <p:nvPr>
            <p:ph idx="1"/>
          </p:nvPr>
        </p:nvSpPr>
        <p:spPr>
          <a:xfrm>
            <a:off x="304925" y="1166519"/>
            <a:ext cx="8534149" cy="5275642"/>
          </a:xfrm>
        </p:spPr>
        <p:txBody>
          <a:bodyPr/>
          <a:lstStyle/>
          <a:p>
            <a:pPr marL="126000" indent="0">
              <a:buNone/>
            </a:pPr>
            <a:r>
              <a:rPr lang="en-GB" b="1" dirty="0">
                <a:solidFill>
                  <a:schemeClr val="accent5"/>
                </a:solidFill>
              </a:rPr>
              <a:t>Right to Work checks between </a:t>
            </a:r>
            <a:r>
              <a:rPr lang="en-GB" b="1" u="sng" dirty="0">
                <a:solidFill>
                  <a:schemeClr val="accent5"/>
                </a:solidFill>
              </a:rPr>
              <a:t>1 January 2021 and 30 June 2021:</a:t>
            </a:r>
          </a:p>
          <a:p>
            <a:pPr marL="126000" indent="0">
              <a:buNone/>
            </a:pPr>
            <a:endParaRPr lang="en-GB" sz="800" dirty="0">
              <a:solidFill>
                <a:schemeClr val="accent5"/>
              </a:solidFill>
            </a:endParaRPr>
          </a:p>
          <a:p>
            <a:r>
              <a:rPr lang="en-GB" dirty="0"/>
              <a:t>Employers are currently advised to complete right to work checks in the same way as they are now, e.g. a </a:t>
            </a:r>
            <a:r>
              <a:rPr lang="en-GB" b="1" dirty="0">
                <a:solidFill>
                  <a:schemeClr val="accent5"/>
                </a:solidFill>
              </a:rPr>
              <a:t>Passport</a:t>
            </a:r>
            <a:r>
              <a:rPr lang="en-GB" b="1" dirty="0"/>
              <a:t> </a:t>
            </a:r>
            <a:r>
              <a:rPr lang="en-GB" dirty="0"/>
              <a:t>or </a:t>
            </a:r>
            <a:r>
              <a:rPr lang="en-GB" b="1" dirty="0">
                <a:solidFill>
                  <a:schemeClr val="accent5"/>
                </a:solidFill>
              </a:rPr>
              <a:t>EU National Identity card </a:t>
            </a:r>
            <a:r>
              <a:rPr lang="en-GB" dirty="0"/>
              <a:t>can still be used as evidence of an EU citizen’s right to work, </a:t>
            </a:r>
            <a:r>
              <a:rPr lang="en-GB" b="1" dirty="0"/>
              <a:t>without needing to confirm whether they have applied for the EU Settlement Scheme.</a:t>
            </a:r>
          </a:p>
          <a:p>
            <a:endParaRPr lang="en-GB" sz="800" b="1" dirty="0"/>
          </a:p>
          <a:p>
            <a:r>
              <a:rPr lang="en-GB" dirty="0"/>
              <a:t>The Home Office have confirmed that there is nothing to stop employers enquiring if an individual has settled or pre-settled status, however </a:t>
            </a:r>
            <a:r>
              <a:rPr lang="en-GB" b="1" dirty="0"/>
              <a:t>applicants are not obligated to provide this information or share evidence.</a:t>
            </a:r>
          </a:p>
          <a:p>
            <a:pPr marL="126000" indent="0">
              <a:buNone/>
            </a:pPr>
            <a:endParaRPr lang="en-GB" sz="800" dirty="0"/>
          </a:p>
          <a:p>
            <a:r>
              <a:rPr lang="en-GB" dirty="0"/>
              <a:t>It is important that asking this question does not lead to any discriminatory action (e.g. </a:t>
            </a:r>
            <a:r>
              <a:rPr lang="en-GB" b="1" dirty="0">
                <a:solidFill>
                  <a:schemeClr val="accent5"/>
                </a:solidFill>
              </a:rPr>
              <a:t>it should not determine a recruitment</a:t>
            </a:r>
          </a:p>
          <a:p>
            <a:pPr marL="126000" indent="0">
              <a:buNone/>
            </a:pPr>
            <a:r>
              <a:rPr lang="en-GB" b="1" dirty="0">
                <a:solidFill>
                  <a:schemeClr val="accent5"/>
                </a:solidFill>
              </a:rPr>
              <a:t>   decision</a:t>
            </a:r>
            <a:r>
              <a:rPr lang="en-GB" dirty="0"/>
              <a:t>).</a:t>
            </a:r>
          </a:p>
          <a:p>
            <a:pPr marL="126000" indent="0">
              <a:buNone/>
            </a:pPr>
            <a:endParaRPr lang="en-GB" dirty="0"/>
          </a:p>
        </p:txBody>
      </p:sp>
    </p:spTree>
    <p:extLst>
      <p:ext uri="{BB962C8B-B14F-4D97-AF65-F5344CB8AC3E}">
        <p14:creationId xmlns:p14="http://schemas.microsoft.com/office/powerpoint/2010/main" val="2243992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A3A95-6D9C-4C71-BE9B-BAF0D444C0A4}"/>
              </a:ext>
            </a:extLst>
          </p:cNvPr>
          <p:cNvSpPr>
            <a:spLocks noGrp="1"/>
          </p:cNvSpPr>
          <p:nvPr>
            <p:ph type="title"/>
          </p:nvPr>
        </p:nvSpPr>
        <p:spPr/>
        <p:txBody>
          <a:bodyPr/>
          <a:lstStyle/>
          <a:p>
            <a:r>
              <a:rPr lang="en-GB" dirty="0"/>
              <a:t>Right to Work checks</a:t>
            </a:r>
          </a:p>
        </p:txBody>
      </p:sp>
      <p:sp>
        <p:nvSpPr>
          <p:cNvPr id="3" name="Content Placeholder 2">
            <a:extLst>
              <a:ext uri="{FF2B5EF4-FFF2-40B4-BE49-F238E27FC236}">
                <a16:creationId xmlns:a16="http://schemas.microsoft.com/office/drawing/2014/main" id="{8E1D43A6-EF76-433F-BFD6-A76726AA9547}"/>
              </a:ext>
            </a:extLst>
          </p:cNvPr>
          <p:cNvSpPr>
            <a:spLocks noGrp="1"/>
          </p:cNvSpPr>
          <p:nvPr>
            <p:ph idx="1"/>
          </p:nvPr>
        </p:nvSpPr>
        <p:spPr>
          <a:xfrm>
            <a:off x="251520" y="1052735"/>
            <a:ext cx="8534149" cy="5588893"/>
          </a:xfrm>
        </p:spPr>
        <p:txBody>
          <a:bodyPr/>
          <a:lstStyle/>
          <a:p>
            <a:r>
              <a:rPr lang="en-GB" dirty="0"/>
              <a:t>If BU are made aware that an EU citizen is not eligible to apply for the EU Settlement Scheme and does require a visa, then we would no longer be able to rely on a Passport or EU National Identity card to provide a statutory excuse against a potential illegal working fine.</a:t>
            </a:r>
          </a:p>
          <a:p>
            <a:r>
              <a:rPr lang="en-GB" dirty="0"/>
              <a:t>EU citizens granted a Skilled Worker visa will be provided with an e-visa, rather than a Biometric Residence Permit. In order to complete a Right to Work check, they will be able to provide a ‘Share Code’ to enable HR to complete a Government online Right to Work check.</a:t>
            </a:r>
          </a:p>
          <a:p>
            <a:r>
              <a:rPr lang="en-GB" dirty="0"/>
              <a:t>EU citizens can also evidence their status under the EU Settlement Scheme to HR using the same online Right to Work check.</a:t>
            </a:r>
          </a:p>
          <a:p>
            <a:r>
              <a:rPr lang="en-GB" dirty="0"/>
              <a:t>Non-EU citizens granted a Skilled Worker visa will continue to be issued a Biometric Residence Permit and as such their visa can be</a:t>
            </a:r>
          </a:p>
          <a:p>
            <a:pPr marL="126000" indent="0">
              <a:buNone/>
            </a:pPr>
            <a:r>
              <a:rPr lang="en-GB" dirty="0"/>
              <a:t>   verified both in person OR online by the HR Services team.</a:t>
            </a:r>
          </a:p>
          <a:p>
            <a:endParaRPr lang="en-GB" dirty="0"/>
          </a:p>
        </p:txBody>
      </p:sp>
    </p:spTree>
    <p:extLst>
      <p:ext uri="{BB962C8B-B14F-4D97-AF65-F5344CB8AC3E}">
        <p14:creationId xmlns:p14="http://schemas.microsoft.com/office/powerpoint/2010/main" val="2889809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78745-4893-4C0F-9395-1DE3B6EEED97}"/>
              </a:ext>
            </a:extLst>
          </p:cNvPr>
          <p:cNvSpPr>
            <a:spLocks noGrp="1"/>
          </p:cNvSpPr>
          <p:nvPr>
            <p:ph type="title"/>
          </p:nvPr>
        </p:nvSpPr>
        <p:spPr>
          <a:xfrm>
            <a:off x="107504" y="26511"/>
            <a:ext cx="8476563" cy="950148"/>
          </a:xfrm>
        </p:spPr>
        <p:txBody>
          <a:bodyPr/>
          <a:lstStyle/>
          <a:p>
            <a:r>
              <a:rPr lang="en-GB" dirty="0"/>
              <a:t>Amended Recruitment Process</a:t>
            </a:r>
          </a:p>
        </p:txBody>
      </p:sp>
      <p:sp>
        <p:nvSpPr>
          <p:cNvPr id="10" name="Content Placeholder 9">
            <a:extLst>
              <a:ext uri="{FF2B5EF4-FFF2-40B4-BE49-F238E27FC236}">
                <a16:creationId xmlns:a16="http://schemas.microsoft.com/office/drawing/2014/main" id="{82E67A08-5EA6-4790-A4D6-39930FD1CF35}"/>
              </a:ext>
            </a:extLst>
          </p:cNvPr>
          <p:cNvSpPr>
            <a:spLocks noGrp="1"/>
          </p:cNvSpPr>
          <p:nvPr>
            <p:ph idx="1"/>
          </p:nvPr>
        </p:nvSpPr>
        <p:spPr/>
        <p:txBody>
          <a:bodyPr/>
          <a:lstStyle/>
          <a:p>
            <a:endParaRPr lang="en-GB"/>
          </a:p>
        </p:txBody>
      </p:sp>
      <p:pic>
        <p:nvPicPr>
          <p:cNvPr id="12" name="Picture 11">
            <a:extLst>
              <a:ext uri="{FF2B5EF4-FFF2-40B4-BE49-F238E27FC236}">
                <a16:creationId xmlns:a16="http://schemas.microsoft.com/office/drawing/2014/main" id="{DF3AF4A1-C752-400B-B4BD-50C4C3C9C214}"/>
              </a:ext>
            </a:extLst>
          </p:cNvPr>
          <p:cNvPicPr>
            <a:picLocks noChangeAspect="1"/>
          </p:cNvPicPr>
          <p:nvPr/>
        </p:nvPicPr>
        <p:blipFill>
          <a:blip r:embed="rId3"/>
          <a:stretch>
            <a:fillRect/>
          </a:stretch>
        </p:blipFill>
        <p:spPr>
          <a:xfrm>
            <a:off x="0" y="797655"/>
            <a:ext cx="9144000" cy="6124575"/>
          </a:xfrm>
          <a:prstGeom prst="rect">
            <a:avLst/>
          </a:prstGeom>
        </p:spPr>
      </p:pic>
    </p:spTree>
    <p:extLst>
      <p:ext uri="{BB962C8B-B14F-4D97-AF65-F5344CB8AC3E}">
        <p14:creationId xmlns:p14="http://schemas.microsoft.com/office/powerpoint/2010/main" val="1429332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BA040-C741-4666-A075-DB100C590128}"/>
              </a:ext>
            </a:extLst>
          </p:cNvPr>
          <p:cNvSpPr>
            <a:spLocks noGrp="1"/>
          </p:cNvSpPr>
          <p:nvPr>
            <p:ph type="title"/>
          </p:nvPr>
        </p:nvSpPr>
        <p:spPr>
          <a:xfrm>
            <a:off x="107504" y="0"/>
            <a:ext cx="8476563" cy="950148"/>
          </a:xfrm>
        </p:spPr>
        <p:txBody>
          <a:bodyPr/>
          <a:lstStyle/>
          <a:p>
            <a:r>
              <a:rPr lang="en-GB" dirty="0"/>
              <a:t>HR Services: Recruitment Process</a:t>
            </a:r>
          </a:p>
        </p:txBody>
      </p:sp>
      <p:pic>
        <p:nvPicPr>
          <p:cNvPr id="3" name="Content Placeholder 2">
            <a:extLst>
              <a:ext uri="{FF2B5EF4-FFF2-40B4-BE49-F238E27FC236}">
                <a16:creationId xmlns:a16="http://schemas.microsoft.com/office/drawing/2014/main" id="{FA048200-E5F9-4FFC-9B90-1EF14612EB5A}"/>
              </a:ext>
            </a:extLst>
          </p:cNvPr>
          <p:cNvPicPr>
            <a:picLocks noGrp="1" noChangeAspect="1"/>
          </p:cNvPicPr>
          <p:nvPr>
            <p:ph idx="1"/>
          </p:nvPr>
        </p:nvPicPr>
        <p:blipFill>
          <a:blip r:embed="rId2"/>
          <a:stretch>
            <a:fillRect/>
          </a:stretch>
        </p:blipFill>
        <p:spPr>
          <a:xfrm>
            <a:off x="539552" y="1340768"/>
            <a:ext cx="8378741" cy="5373904"/>
          </a:xfrm>
          <a:prstGeom prst="rect">
            <a:avLst/>
          </a:prstGeom>
        </p:spPr>
      </p:pic>
    </p:spTree>
    <p:extLst>
      <p:ext uri="{BB962C8B-B14F-4D97-AF65-F5344CB8AC3E}">
        <p14:creationId xmlns:p14="http://schemas.microsoft.com/office/powerpoint/2010/main" val="1308539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7DA19-65D0-48B1-988D-3443E15DC282}"/>
              </a:ext>
            </a:extLst>
          </p:cNvPr>
          <p:cNvSpPr>
            <a:spLocks noGrp="1"/>
          </p:cNvSpPr>
          <p:nvPr>
            <p:ph type="title"/>
          </p:nvPr>
        </p:nvSpPr>
        <p:spPr>
          <a:xfrm>
            <a:off x="179512" y="-243408"/>
            <a:ext cx="8476563" cy="1656184"/>
          </a:xfrm>
        </p:spPr>
        <p:txBody>
          <a:bodyPr/>
          <a:lstStyle/>
          <a:p>
            <a:r>
              <a:rPr lang="en-GB" dirty="0"/>
              <a:t>Discrimination Considerations:</a:t>
            </a:r>
          </a:p>
        </p:txBody>
      </p:sp>
      <p:sp>
        <p:nvSpPr>
          <p:cNvPr id="3" name="Content Placeholder 2">
            <a:extLst>
              <a:ext uri="{FF2B5EF4-FFF2-40B4-BE49-F238E27FC236}">
                <a16:creationId xmlns:a16="http://schemas.microsoft.com/office/drawing/2014/main" id="{B1D9ED20-BD01-4745-A8D6-44A5B7AD6816}"/>
              </a:ext>
            </a:extLst>
          </p:cNvPr>
          <p:cNvSpPr>
            <a:spLocks noGrp="1"/>
          </p:cNvSpPr>
          <p:nvPr>
            <p:ph idx="1"/>
          </p:nvPr>
        </p:nvSpPr>
        <p:spPr>
          <a:xfrm>
            <a:off x="304925" y="908720"/>
            <a:ext cx="8534149" cy="5275642"/>
          </a:xfrm>
        </p:spPr>
        <p:txBody>
          <a:bodyPr/>
          <a:lstStyle/>
          <a:p>
            <a:r>
              <a:rPr lang="en-GB" dirty="0"/>
              <a:t>It is extremely important to ensure that recruitment decisions are not based on an applicant’s nationality and their assumed or known right to work in the UK.</a:t>
            </a:r>
          </a:p>
          <a:p>
            <a:r>
              <a:rPr lang="en-GB" dirty="0"/>
              <a:t>Offers should be made to the best candidate for the role, however </a:t>
            </a:r>
            <a:r>
              <a:rPr lang="en-GB" dirty="0">
                <a:solidFill>
                  <a:schemeClr val="accent5"/>
                </a:solidFill>
              </a:rPr>
              <a:t>if your preferred candidate requires sponsorship and the role is ‘</a:t>
            </a:r>
            <a:r>
              <a:rPr lang="en-GB" b="1" dirty="0">
                <a:solidFill>
                  <a:schemeClr val="accent5"/>
                </a:solidFill>
              </a:rPr>
              <a:t>not</a:t>
            </a:r>
            <a:r>
              <a:rPr lang="en-GB" dirty="0">
                <a:solidFill>
                  <a:schemeClr val="accent5"/>
                </a:solidFill>
              </a:rPr>
              <a:t>’ sponsorable or ‘</a:t>
            </a:r>
            <a:r>
              <a:rPr lang="en-GB" b="1" dirty="0">
                <a:solidFill>
                  <a:schemeClr val="accent5"/>
                </a:solidFill>
              </a:rPr>
              <a:t>may be</a:t>
            </a:r>
            <a:r>
              <a:rPr lang="en-GB" dirty="0">
                <a:solidFill>
                  <a:schemeClr val="accent5"/>
                </a:solidFill>
              </a:rPr>
              <a:t>’ sponsorable, no offer should be made without prior discussion with HR.</a:t>
            </a:r>
          </a:p>
          <a:p>
            <a:r>
              <a:rPr lang="en-GB" dirty="0"/>
              <a:t>In certain cases, the LM/RM may need to sensitively liaise with the preferred candidate in order to obtain further information or to discuss right to work options (e.g. the applicant may be eligible to apply for a visa under another immigration category).</a:t>
            </a:r>
          </a:p>
          <a:p>
            <a:r>
              <a:rPr lang="en-GB" dirty="0"/>
              <a:t>Any policy or recruitment practice which disproportionately impacts EEA, Swiss citizens and non-EU nationals is likely to expose employers</a:t>
            </a:r>
          </a:p>
          <a:p>
            <a:pPr marL="126000" indent="0">
              <a:buNone/>
            </a:pPr>
            <a:r>
              <a:rPr lang="en-GB" dirty="0"/>
              <a:t>    to</a:t>
            </a:r>
            <a:r>
              <a:rPr lang="en-GB" b="1" dirty="0"/>
              <a:t> indirect race discrimination claims.</a:t>
            </a:r>
          </a:p>
          <a:p>
            <a:endParaRPr lang="en-GB" dirty="0"/>
          </a:p>
        </p:txBody>
      </p:sp>
    </p:spTree>
    <p:extLst>
      <p:ext uri="{BB962C8B-B14F-4D97-AF65-F5344CB8AC3E}">
        <p14:creationId xmlns:p14="http://schemas.microsoft.com/office/powerpoint/2010/main" val="2551080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22B42-E8EA-412F-BE97-B8E309B02EC2}"/>
              </a:ext>
            </a:extLst>
          </p:cNvPr>
          <p:cNvSpPr>
            <a:spLocks noGrp="1"/>
          </p:cNvSpPr>
          <p:nvPr>
            <p:ph type="title"/>
          </p:nvPr>
        </p:nvSpPr>
        <p:spPr>
          <a:xfrm>
            <a:off x="179512" y="0"/>
            <a:ext cx="8476563" cy="950148"/>
          </a:xfrm>
        </p:spPr>
        <p:txBody>
          <a:bodyPr/>
          <a:lstStyle/>
          <a:p>
            <a:r>
              <a:rPr lang="en-GB" dirty="0"/>
              <a:t>Example: Cannot Sponsor</a:t>
            </a:r>
          </a:p>
        </p:txBody>
      </p:sp>
      <p:sp>
        <p:nvSpPr>
          <p:cNvPr id="3" name="Content Placeholder 2">
            <a:extLst>
              <a:ext uri="{FF2B5EF4-FFF2-40B4-BE49-F238E27FC236}">
                <a16:creationId xmlns:a16="http://schemas.microsoft.com/office/drawing/2014/main" id="{C9881D21-FF09-4766-A93F-B6FE33CCE834}"/>
              </a:ext>
            </a:extLst>
          </p:cNvPr>
          <p:cNvSpPr>
            <a:spLocks noGrp="1"/>
          </p:cNvSpPr>
          <p:nvPr>
            <p:ph idx="1"/>
          </p:nvPr>
        </p:nvSpPr>
        <p:spPr>
          <a:xfrm>
            <a:off x="118065" y="791179"/>
            <a:ext cx="8534149" cy="5275642"/>
          </a:xfrm>
        </p:spPr>
        <p:txBody>
          <a:bodyPr/>
          <a:lstStyle/>
          <a:p>
            <a:r>
              <a:rPr lang="en-GB" dirty="0"/>
              <a:t>HR receive a request to advertise a Full Time Global Engagement Coordinator role and a Part Time (0.5 FTE = £12,970) Demonstrator role </a:t>
            </a:r>
          </a:p>
          <a:p>
            <a:r>
              <a:rPr lang="en-GB" dirty="0"/>
              <a:t>Upon review by HR, the Global Engagement Officer role does not have an eligible SOC code and is therefore ineligible for sponsorship.</a:t>
            </a:r>
          </a:p>
          <a:p>
            <a:r>
              <a:rPr lang="en-GB" dirty="0"/>
              <a:t>The Demonstrator role does have an eligible SOC code (3563), however the ‘Going Rate’ is £23,400, with an absolute minimum salary of £20,480 (including for New Entrants), therefore even if appointing at the top of Grade 5 (which would lead to issues of equity), this role would still not be eligible for sponsorship at 0.5 FTE (due to salary requirements)</a:t>
            </a:r>
          </a:p>
          <a:p>
            <a:r>
              <a:rPr lang="en-GB" dirty="0"/>
              <a:t>These roles are advertised with wording included to advise that they are not eligible for sponsorship.</a:t>
            </a:r>
          </a:p>
          <a:p>
            <a:r>
              <a:rPr lang="en-GB" dirty="0"/>
              <a:t>At shortlisting stage, two applicants advise that they require sponsorship, the LM/RM are informed and advised that the post is ineligible for sponsorship, but this should not impact their recruitment decision.</a:t>
            </a:r>
          </a:p>
          <a:p>
            <a:endParaRPr lang="en-GB" b="1" dirty="0"/>
          </a:p>
        </p:txBody>
      </p:sp>
    </p:spTree>
    <p:extLst>
      <p:ext uri="{BB962C8B-B14F-4D97-AF65-F5344CB8AC3E}">
        <p14:creationId xmlns:p14="http://schemas.microsoft.com/office/powerpoint/2010/main" val="1685005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p:txBody>
          <a:bodyPr/>
          <a:lstStyle/>
          <a:p>
            <a:pPr eaLnBrk="1" hangingPunct="1"/>
            <a:r>
              <a:rPr lang="en-GB" altLang="en-US" dirty="0">
                <a:latin typeface="Bitter" pitchFamily="50" charset="0"/>
                <a:cs typeface="Bitter" pitchFamily="50" charset="0"/>
              </a:rPr>
              <a:t>Introduction</a:t>
            </a:r>
          </a:p>
        </p:txBody>
      </p:sp>
      <p:sp>
        <p:nvSpPr>
          <p:cNvPr id="3" name="Content Placeholder 2"/>
          <p:cNvSpPr>
            <a:spLocks noGrp="1"/>
          </p:cNvSpPr>
          <p:nvPr>
            <p:ph idx="1"/>
          </p:nvPr>
        </p:nvSpPr>
        <p:spPr>
          <a:xfrm>
            <a:off x="355600" y="1340768"/>
            <a:ext cx="8534149" cy="5318487"/>
          </a:xfrm>
        </p:spPr>
        <p:txBody>
          <a:bodyPr/>
          <a:lstStyle/>
          <a:p>
            <a:pPr marL="126000" indent="0">
              <a:buNone/>
            </a:pPr>
            <a:r>
              <a:rPr lang="en-GB" dirty="0"/>
              <a:t>The points-based immigration system will work for the whole of the UK and will apply to all nationalities other than British or Irish citizens from January 2021 (post-Brexit and the end of free movement).</a:t>
            </a:r>
          </a:p>
          <a:p>
            <a:pPr marL="126000" indent="0">
              <a:buNone/>
            </a:pPr>
            <a:endParaRPr lang="en-GB" u="sng" dirty="0"/>
          </a:p>
          <a:p>
            <a:pPr marL="126000" indent="0">
              <a:buNone/>
            </a:pPr>
            <a:r>
              <a:rPr lang="en-GB" u="sng" dirty="0"/>
              <a:t>Change</a:t>
            </a:r>
          </a:p>
          <a:p>
            <a:r>
              <a:rPr lang="en-GB" dirty="0"/>
              <a:t>EEA nationals are treated exactly the same as non-EEA nationals</a:t>
            </a:r>
          </a:p>
          <a:p>
            <a:pPr marL="126000" indent="0">
              <a:buNone/>
            </a:pPr>
            <a:endParaRPr lang="en-GB" u="sng" dirty="0"/>
          </a:p>
          <a:p>
            <a:pPr marL="126000" indent="0">
              <a:buNone/>
            </a:pPr>
            <a:r>
              <a:rPr lang="en-GB" u="sng" dirty="0"/>
              <a:t>Timeline</a:t>
            </a:r>
          </a:p>
          <a:p>
            <a:r>
              <a:rPr lang="en-GB" dirty="0"/>
              <a:t>The new PBS opened on 1 December 2020 (replacing the Tiered system) and all non-UK nationals can now apply under this system. </a:t>
            </a:r>
            <a:endParaRPr lang="en-GB" dirty="0">
              <a:ea typeface="+mn-ea"/>
            </a:endParaRPr>
          </a:p>
        </p:txBody>
      </p:sp>
    </p:spTree>
    <p:extLst>
      <p:ext uri="{BB962C8B-B14F-4D97-AF65-F5344CB8AC3E}">
        <p14:creationId xmlns:p14="http://schemas.microsoft.com/office/powerpoint/2010/main" val="18716811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C028C-F4ED-4BCA-9B99-37B96B9046A2}"/>
              </a:ext>
            </a:extLst>
          </p:cNvPr>
          <p:cNvSpPr>
            <a:spLocks noGrp="1"/>
          </p:cNvSpPr>
          <p:nvPr>
            <p:ph type="title"/>
          </p:nvPr>
        </p:nvSpPr>
        <p:spPr>
          <a:xfrm>
            <a:off x="179512" y="0"/>
            <a:ext cx="8476563" cy="952335"/>
          </a:xfrm>
        </p:spPr>
        <p:txBody>
          <a:bodyPr/>
          <a:lstStyle/>
          <a:p>
            <a:r>
              <a:rPr lang="en-GB" dirty="0"/>
              <a:t>Example: Cannot Sponsor</a:t>
            </a:r>
          </a:p>
        </p:txBody>
      </p:sp>
      <p:sp>
        <p:nvSpPr>
          <p:cNvPr id="3" name="Content Placeholder 2">
            <a:extLst>
              <a:ext uri="{FF2B5EF4-FFF2-40B4-BE49-F238E27FC236}">
                <a16:creationId xmlns:a16="http://schemas.microsoft.com/office/drawing/2014/main" id="{93592A0B-C540-4DFE-A65B-BFA129C8A4FA}"/>
              </a:ext>
            </a:extLst>
          </p:cNvPr>
          <p:cNvSpPr>
            <a:spLocks noGrp="1"/>
          </p:cNvSpPr>
          <p:nvPr>
            <p:ph idx="1"/>
          </p:nvPr>
        </p:nvSpPr>
        <p:spPr>
          <a:xfrm>
            <a:off x="191723" y="919809"/>
            <a:ext cx="8534149" cy="5275642"/>
          </a:xfrm>
        </p:spPr>
        <p:txBody>
          <a:bodyPr/>
          <a:lstStyle/>
          <a:p>
            <a:r>
              <a:rPr lang="en-GB" dirty="0"/>
              <a:t>In their ‘invite to interview’, the two applicants who advised that they require sponsorship, receive an additional paragraph, confirming that these posts are not eligible for sponsorship.</a:t>
            </a:r>
          </a:p>
          <a:p>
            <a:r>
              <a:rPr lang="en-GB" dirty="0"/>
              <a:t>The LM/RM would like to make an offer to the two individuals who require sponsorship </a:t>
            </a:r>
            <a:r>
              <a:rPr lang="en-GB" b="1" dirty="0">
                <a:solidFill>
                  <a:schemeClr val="accent5"/>
                </a:solidFill>
              </a:rPr>
              <a:t>(they inform HR before making any offer).</a:t>
            </a:r>
          </a:p>
          <a:p>
            <a:r>
              <a:rPr lang="en-GB" dirty="0"/>
              <a:t>HR advise the LM/RM that conversations should now take place with these individuals to determine if they may be eligible to work in the UK under another immigration category.</a:t>
            </a:r>
          </a:p>
          <a:p>
            <a:r>
              <a:rPr lang="en-GB" dirty="0"/>
              <a:t>HR will advise that these discussions should support the individuals, ensuring that no discriminatory action is taken, whilst also being clear that the Skilled Worker route is not an option, either due to the lack of an</a:t>
            </a:r>
          </a:p>
          <a:p>
            <a:pPr marL="126000" indent="0">
              <a:buNone/>
            </a:pPr>
            <a:r>
              <a:rPr lang="en-GB" dirty="0"/>
              <a:t>   eligible SOC code (Global Engagement Coordinator role) or the inability      </a:t>
            </a:r>
          </a:p>
          <a:p>
            <a:pPr marL="126000" indent="0">
              <a:buNone/>
            </a:pPr>
            <a:r>
              <a:rPr lang="en-GB" dirty="0"/>
              <a:t>   to meet the appropriate salary threshold (Demonstrator role).</a:t>
            </a:r>
          </a:p>
        </p:txBody>
      </p:sp>
    </p:spTree>
    <p:extLst>
      <p:ext uri="{BB962C8B-B14F-4D97-AF65-F5344CB8AC3E}">
        <p14:creationId xmlns:p14="http://schemas.microsoft.com/office/powerpoint/2010/main" val="12634768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9FCE9-A131-4D57-B4C5-0A09B9B4AD2A}"/>
              </a:ext>
            </a:extLst>
          </p:cNvPr>
          <p:cNvSpPr>
            <a:spLocks noGrp="1"/>
          </p:cNvSpPr>
          <p:nvPr>
            <p:ph type="title"/>
          </p:nvPr>
        </p:nvSpPr>
        <p:spPr/>
        <p:txBody>
          <a:bodyPr/>
          <a:lstStyle/>
          <a:p>
            <a:r>
              <a:rPr lang="en-GB" dirty="0"/>
              <a:t>Example: ‘May Be’ able to sponsor</a:t>
            </a:r>
          </a:p>
        </p:txBody>
      </p:sp>
      <p:sp>
        <p:nvSpPr>
          <p:cNvPr id="3" name="Content Placeholder 2">
            <a:extLst>
              <a:ext uri="{FF2B5EF4-FFF2-40B4-BE49-F238E27FC236}">
                <a16:creationId xmlns:a16="http://schemas.microsoft.com/office/drawing/2014/main" id="{04BA6D79-5C81-4F25-834D-C194DBC775B2}"/>
              </a:ext>
            </a:extLst>
          </p:cNvPr>
          <p:cNvSpPr>
            <a:spLocks noGrp="1"/>
          </p:cNvSpPr>
          <p:nvPr>
            <p:ph idx="1"/>
          </p:nvPr>
        </p:nvSpPr>
        <p:spPr>
          <a:xfrm>
            <a:off x="304925" y="1117081"/>
            <a:ext cx="8534149" cy="5275642"/>
          </a:xfrm>
        </p:spPr>
        <p:txBody>
          <a:bodyPr/>
          <a:lstStyle/>
          <a:p>
            <a:r>
              <a:rPr lang="en-GB" dirty="0"/>
              <a:t>HR receive a request to advertise a Service Desk Support Analyst role (Grade 4 - £21,814), x2 positions.</a:t>
            </a:r>
          </a:p>
          <a:p>
            <a:r>
              <a:rPr lang="en-GB" dirty="0"/>
              <a:t>Upon review by HR, this role has an eligible SOC code (3132), but due to the associated salary requirements, the role can only be classed as ‘May Be’ eligible for sponsorship (‘going rate’ of £24,400, therefore the higher general salary threshold of £25,600 applies).</a:t>
            </a:r>
          </a:p>
          <a:p>
            <a:r>
              <a:rPr lang="en-GB" dirty="0"/>
              <a:t>HR advertise the role as normal.</a:t>
            </a:r>
          </a:p>
          <a:p>
            <a:r>
              <a:rPr lang="en-GB" dirty="0"/>
              <a:t>At the shortlisting stage, two applicants advise that they require sponsorship, the LM/RM are informed and advised that the role ‘May Be’ sponsorable, and that this information should not impact any recruitment decision.</a:t>
            </a:r>
          </a:p>
          <a:p>
            <a:r>
              <a:rPr lang="en-GB" dirty="0"/>
              <a:t>In their ‘invite to interview’, the applicants who advised that they </a:t>
            </a:r>
          </a:p>
          <a:p>
            <a:pPr marL="126000" indent="0">
              <a:buNone/>
            </a:pPr>
            <a:r>
              <a:rPr lang="en-GB" dirty="0"/>
              <a:t>   require sponsorship, receive an additional paragraph, confirming</a:t>
            </a:r>
          </a:p>
          <a:p>
            <a:pPr marL="126000" indent="0">
              <a:buNone/>
            </a:pPr>
            <a:r>
              <a:rPr lang="en-GB" dirty="0"/>
              <a:t>   that the post ‘May Be’ eligible for sponsorship.</a:t>
            </a:r>
          </a:p>
          <a:p>
            <a:endParaRPr lang="en-GB" dirty="0"/>
          </a:p>
          <a:p>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7347251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D9DE0-1A6A-4F53-B9D6-CAC894FE1F25}"/>
              </a:ext>
            </a:extLst>
          </p:cNvPr>
          <p:cNvSpPr>
            <a:spLocks noGrp="1"/>
          </p:cNvSpPr>
          <p:nvPr>
            <p:ph type="title"/>
          </p:nvPr>
        </p:nvSpPr>
        <p:spPr/>
        <p:txBody>
          <a:bodyPr/>
          <a:lstStyle/>
          <a:p>
            <a:r>
              <a:rPr lang="en-GB" dirty="0"/>
              <a:t>Example: ‘May Be’ able to sponsor</a:t>
            </a:r>
          </a:p>
        </p:txBody>
      </p:sp>
      <p:sp>
        <p:nvSpPr>
          <p:cNvPr id="3" name="Content Placeholder 2">
            <a:extLst>
              <a:ext uri="{FF2B5EF4-FFF2-40B4-BE49-F238E27FC236}">
                <a16:creationId xmlns:a16="http://schemas.microsoft.com/office/drawing/2014/main" id="{BF84C8DD-8A87-45E6-B6BE-00971E9A113F}"/>
              </a:ext>
            </a:extLst>
          </p:cNvPr>
          <p:cNvSpPr>
            <a:spLocks noGrp="1"/>
          </p:cNvSpPr>
          <p:nvPr>
            <p:ph idx="1"/>
          </p:nvPr>
        </p:nvSpPr>
        <p:spPr>
          <a:xfrm>
            <a:off x="395536" y="1268760"/>
            <a:ext cx="8534149" cy="5275642"/>
          </a:xfrm>
        </p:spPr>
        <p:txBody>
          <a:bodyPr/>
          <a:lstStyle/>
          <a:p>
            <a:r>
              <a:rPr lang="en-GB" dirty="0"/>
              <a:t>The LM/RM would like to make an offer to the two individuals who require sponsorship. </a:t>
            </a:r>
            <a:r>
              <a:rPr lang="en-GB" b="1" dirty="0">
                <a:solidFill>
                  <a:schemeClr val="accent5"/>
                </a:solidFill>
              </a:rPr>
              <a:t>They inform HR before making any offer and advise the potential salaries to be offered</a:t>
            </a:r>
            <a:r>
              <a:rPr lang="en-GB" dirty="0"/>
              <a:t> (both offers being one point above the minimum spine point, at point 16, £22,417).</a:t>
            </a:r>
          </a:p>
          <a:p>
            <a:r>
              <a:rPr lang="en-GB" dirty="0"/>
              <a:t>HR review the relevant ‘Application forms’ in an attempt to determine if the individuals are eligible for sponsorship, e.g. do they have a PhD (this will be relevant for certain SOC codes, however not this role), or in this case, can the individuals be classed as a ‘New Entrant’? </a:t>
            </a:r>
            <a:r>
              <a:rPr lang="en-GB" b="1" dirty="0">
                <a:solidFill>
                  <a:schemeClr val="accent5"/>
                </a:solidFill>
              </a:rPr>
              <a:t>If further information is required, the LM/RM are to liaise with the individuals based on guidance/wording from HR.</a:t>
            </a:r>
          </a:p>
          <a:p>
            <a:r>
              <a:rPr lang="en-GB" dirty="0"/>
              <a:t>In this case, one individual is 25 years old and can be classed as a ‘New Entrant’. As they will be offered £22,417, this is above £20,480</a:t>
            </a:r>
          </a:p>
          <a:p>
            <a:pPr marL="126000" indent="0">
              <a:buNone/>
            </a:pPr>
            <a:r>
              <a:rPr lang="en-GB" dirty="0"/>
              <a:t>   or 70% of ‘Going Rate’ (whichever is higher). </a:t>
            </a:r>
          </a:p>
          <a:p>
            <a:pPr marL="126000" indent="0">
              <a:buNone/>
            </a:pPr>
            <a:endParaRPr lang="en-GB" dirty="0"/>
          </a:p>
          <a:p>
            <a:pPr lvl="1"/>
            <a:endParaRPr lang="en-GB" dirty="0"/>
          </a:p>
          <a:p>
            <a:endParaRPr lang="en-GB" dirty="0"/>
          </a:p>
          <a:p>
            <a:endParaRPr lang="en-GB" dirty="0"/>
          </a:p>
          <a:p>
            <a:endParaRPr lang="en-GB" dirty="0"/>
          </a:p>
        </p:txBody>
      </p:sp>
    </p:spTree>
    <p:extLst>
      <p:ext uri="{BB962C8B-B14F-4D97-AF65-F5344CB8AC3E}">
        <p14:creationId xmlns:p14="http://schemas.microsoft.com/office/powerpoint/2010/main" val="3548026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90292-90A7-4AA9-B850-E90F2410ED81}"/>
              </a:ext>
            </a:extLst>
          </p:cNvPr>
          <p:cNvSpPr>
            <a:spLocks noGrp="1"/>
          </p:cNvSpPr>
          <p:nvPr>
            <p:ph type="title"/>
          </p:nvPr>
        </p:nvSpPr>
        <p:spPr/>
        <p:txBody>
          <a:bodyPr/>
          <a:lstStyle/>
          <a:p>
            <a:r>
              <a:rPr lang="en-GB" dirty="0"/>
              <a:t>Example: ‘May Be’ able to sponsor</a:t>
            </a:r>
          </a:p>
        </p:txBody>
      </p:sp>
      <p:sp>
        <p:nvSpPr>
          <p:cNvPr id="3" name="Content Placeholder 2">
            <a:extLst>
              <a:ext uri="{FF2B5EF4-FFF2-40B4-BE49-F238E27FC236}">
                <a16:creationId xmlns:a16="http://schemas.microsoft.com/office/drawing/2014/main" id="{D5F6BD88-D19C-4494-9A00-40111BC19C7C}"/>
              </a:ext>
            </a:extLst>
          </p:cNvPr>
          <p:cNvSpPr>
            <a:spLocks noGrp="1"/>
          </p:cNvSpPr>
          <p:nvPr>
            <p:ph idx="1"/>
          </p:nvPr>
        </p:nvSpPr>
        <p:spPr>
          <a:xfrm>
            <a:off x="304925" y="980728"/>
            <a:ext cx="8534149" cy="5275642"/>
          </a:xfrm>
        </p:spPr>
        <p:txBody>
          <a:bodyPr/>
          <a:lstStyle/>
          <a:p>
            <a:r>
              <a:rPr lang="en-GB" dirty="0"/>
              <a:t>This individual would therefore be eligible to be sponsored under the Skilled Worker route in this role (utilising Option E)</a:t>
            </a:r>
          </a:p>
          <a:p>
            <a:endParaRPr lang="en-GB" sz="800" dirty="0"/>
          </a:p>
          <a:p>
            <a:pPr marL="126000" indent="0">
              <a:buNone/>
            </a:pPr>
            <a:r>
              <a:rPr lang="en-GB" b="1" dirty="0">
                <a:solidFill>
                  <a:schemeClr val="accent5"/>
                </a:solidFill>
              </a:rPr>
              <a:t>IMPORTANT: </a:t>
            </a:r>
            <a:r>
              <a:rPr lang="en-GB" dirty="0"/>
              <a:t>Consideration needs to be made regarding the fact that within 4 years</a:t>
            </a:r>
            <a:r>
              <a:rPr lang="en-GB" b="1" dirty="0"/>
              <a:t>*</a:t>
            </a:r>
            <a:r>
              <a:rPr lang="en-GB" dirty="0"/>
              <a:t> (the maximum duration of time a migrant can remain a ‘New Entrant’), the applicant would need to meet 100% of the ‘Going Rate’. In this case, factoring in potential cost of living and increment increases, the applicant is likely to meet 100% of the ‘Going Rate’ within this time period. </a:t>
            </a:r>
          </a:p>
          <a:p>
            <a:pPr marL="126000" indent="0">
              <a:buNone/>
            </a:pPr>
            <a:endParaRPr lang="en-GB" sz="800" dirty="0"/>
          </a:p>
          <a:p>
            <a:pPr marL="126000" indent="0">
              <a:buNone/>
            </a:pPr>
            <a:r>
              <a:rPr lang="en-GB" dirty="0"/>
              <a:t>However if this was not the case, </a:t>
            </a:r>
            <a:r>
              <a:rPr lang="en-GB" b="1" dirty="0">
                <a:solidFill>
                  <a:schemeClr val="accent5"/>
                </a:solidFill>
              </a:rPr>
              <a:t>HR will have discussions with the LM/RM </a:t>
            </a:r>
            <a:r>
              <a:rPr lang="en-GB" dirty="0"/>
              <a:t>regarding the potential need to terminate the migrant’s employment after 4 years</a:t>
            </a:r>
            <a:r>
              <a:rPr lang="en-GB" b="1" dirty="0"/>
              <a:t>*</a:t>
            </a:r>
            <a:r>
              <a:rPr lang="en-GB" dirty="0"/>
              <a:t>, if they were unable to meet the appropriate salary threshold at that point.</a:t>
            </a:r>
          </a:p>
          <a:p>
            <a:pPr marL="126000" indent="0">
              <a:buNone/>
            </a:pPr>
            <a:endParaRPr lang="en-GB" sz="800" dirty="0"/>
          </a:p>
          <a:p>
            <a:pPr marL="126000" indent="0">
              <a:buNone/>
            </a:pPr>
            <a:r>
              <a:rPr lang="en-GB" b="1" dirty="0"/>
              <a:t>*Time spent in the Graduate route will count towards the total</a:t>
            </a:r>
          </a:p>
          <a:p>
            <a:pPr marL="126000" indent="0">
              <a:buNone/>
            </a:pPr>
            <a:r>
              <a:rPr lang="en-GB" b="1" dirty="0"/>
              <a:t> length of time an applicant can be classed as a new entrant.</a:t>
            </a:r>
            <a:endParaRPr lang="en-GB" dirty="0"/>
          </a:p>
          <a:p>
            <a:pPr marL="126000" indent="0">
              <a:buNone/>
            </a:pPr>
            <a:endParaRPr lang="en-GB" dirty="0"/>
          </a:p>
          <a:p>
            <a:pPr marL="126000" indent="0">
              <a:buNone/>
            </a:pPr>
            <a:endParaRPr lang="en-GB" dirty="0"/>
          </a:p>
        </p:txBody>
      </p:sp>
    </p:spTree>
    <p:extLst>
      <p:ext uri="{BB962C8B-B14F-4D97-AF65-F5344CB8AC3E}">
        <p14:creationId xmlns:p14="http://schemas.microsoft.com/office/powerpoint/2010/main" val="25530784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6C87C-BB48-429A-8059-494B6A0D0463}"/>
              </a:ext>
            </a:extLst>
          </p:cNvPr>
          <p:cNvSpPr>
            <a:spLocks noGrp="1"/>
          </p:cNvSpPr>
          <p:nvPr>
            <p:ph type="title"/>
          </p:nvPr>
        </p:nvSpPr>
        <p:spPr/>
        <p:txBody>
          <a:bodyPr/>
          <a:lstStyle/>
          <a:p>
            <a:r>
              <a:rPr lang="en-GB" dirty="0"/>
              <a:t>Example: ‘May Be’ able to sponsor</a:t>
            </a:r>
          </a:p>
        </p:txBody>
      </p:sp>
      <p:sp>
        <p:nvSpPr>
          <p:cNvPr id="3" name="Content Placeholder 2">
            <a:extLst>
              <a:ext uri="{FF2B5EF4-FFF2-40B4-BE49-F238E27FC236}">
                <a16:creationId xmlns:a16="http://schemas.microsoft.com/office/drawing/2014/main" id="{8E27EEDF-C319-4E5C-8503-6B06C060CB09}"/>
              </a:ext>
            </a:extLst>
          </p:cNvPr>
          <p:cNvSpPr>
            <a:spLocks noGrp="1"/>
          </p:cNvSpPr>
          <p:nvPr>
            <p:ph idx="1"/>
          </p:nvPr>
        </p:nvSpPr>
        <p:spPr/>
        <p:txBody>
          <a:bodyPr/>
          <a:lstStyle/>
          <a:p>
            <a:r>
              <a:rPr lang="en-GB" dirty="0"/>
              <a:t>For the applicant who can be classed as a ‘New Entrant’, they can be offered the role at point 16, and will receive offer paperwork confirming that that they require and can be offered sponsorship.</a:t>
            </a:r>
          </a:p>
          <a:p>
            <a:r>
              <a:rPr lang="en-GB" dirty="0"/>
              <a:t>The other applicant is 28 years old and is unable to be classed as a ‘New Entrant’ under the New Entrant criteria (e.g. they are not a recent student). Therefore they would need to be paid £25,600 in order to be eligible for sponsorship. In this case, they were to be offered £22,417 (point 16).</a:t>
            </a:r>
          </a:p>
          <a:p>
            <a:r>
              <a:rPr lang="en-GB" dirty="0"/>
              <a:t>The </a:t>
            </a:r>
            <a:r>
              <a:rPr lang="en-GB" b="1" dirty="0">
                <a:solidFill>
                  <a:schemeClr val="accent5"/>
                </a:solidFill>
              </a:rPr>
              <a:t>LM/RM is unable to justify a 5 point increase </a:t>
            </a:r>
            <a:r>
              <a:rPr lang="en-GB" dirty="0"/>
              <a:t>in the salary offered to the individual, to point 21 (£25,941), and to do so would cause issues equity in relation to pay within the team. Therefore this individual would be unable to be sponsored under the Skilled Worker route for this role.</a:t>
            </a:r>
          </a:p>
          <a:p>
            <a:pPr marL="126000" indent="0">
              <a:buNone/>
            </a:pPr>
            <a:endParaRPr lang="en-GB" dirty="0"/>
          </a:p>
          <a:p>
            <a:endParaRPr lang="en-GB" dirty="0"/>
          </a:p>
        </p:txBody>
      </p:sp>
    </p:spTree>
    <p:extLst>
      <p:ext uri="{BB962C8B-B14F-4D97-AF65-F5344CB8AC3E}">
        <p14:creationId xmlns:p14="http://schemas.microsoft.com/office/powerpoint/2010/main" val="517977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28107-1E26-4771-BDA1-4DB541DDF985}"/>
              </a:ext>
            </a:extLst>
          </p:cNvPr>
          <p:cNvSpPr>
            <a:spLocks noGrp="1"/>
          </p:cNvSpPr>
          <p:nvPr>
            <p:ph type="title"/>
          </p:nvPr>
        </p:nvSpPr>
        <p:spPr/>
        <p:txBody>
          <a:bodyPr/>
          <a:lstStyle/>
          <a:p>
            <a:r>
              <a:rPr lang="en-GB" dirty="0"/>
              <a:t>Example: ‘May Be’ able to sponsor</a:t>
            </a:r>
          </a:p>
        </p:txBody>
      </p:sp>
      <p:sp>
        <p:nvSpPr>
          <p:cNvPr id="3" name="Content Placeholder 2">
            <a:extLst>
              <a:ext uri="{FF2B5EF4-FFF2-40B4-BE49-F238E27FC236}">
                <a16:creationId xmlns:a16="http://schemas.microsoft.com/office/drawing/2014/main" id="{E4747EF8-52BC-4857-8204-320879573648}"/>
              </a:ext>
            </a:extLst>
          </p:cNvPr>
          <p:cNvSpPr>
            <a:spLocks noGrp="1"/>
          </p:cNvSpPr>
          <p:nvPr>
            <p:ph idx="1"/>
          </p:nvPr>
        </p:nvSpPr>
        <p:spPr>
          <a:xfrm>
            <a:off x="148325" y="1365987"/>
            <a:ext cx="8534149" cy="5275642"/>
          </a:xfrm>
        </p:spPr>
        <p:txBody>
          <a:bodyPr/>
          <a:lstStyle/>
          <a:p>
            <a:r>
              <a:rPr lang="en-GB" dirty="0"/>
              <a:t>HR will confirm to the LM/RM that this individual would not be eligible for sponsorship under the Skilled Worker route, and that conversations should now take place with the individual to determine if they may be eligible to work in the UK under another immigration category.</a:t>
            </a:r>
          </a:p>
          <a:p>
            <a:r>
              <a:rPr lang="en-GB" dirty="0"/>
              <a:t>HR advise that this discussion should support the individual, ensuring that no discriminatory action is taken, whilst also being clear that the Skilled Worker route is not an option, due to the inability to meet the appropriate salary threshold for the role.</a:t>
            </a:r>
          </a:p>
          <a:p>
            <a:r>
              <a:rPr lang="en-GB" b="1" dirty="0">
                <a:solidFill>
                  <a:schemeClr val="accent5"/>
                </a:solidFill>
              </a:rPr>
              <a:t>This example highlights how dependent upon the applicant, and the</a:t>
            </a:r>
          </a:p>
          <a:p>
            <a:pPr marL="126000" indent="0">
              <a:buNone/>
            </a:pPr>
            <a:r>
              <a:rPr lang="en-GB" b="1" dirty="0">
                <a:solidFill>
                  <a:schemeClr val="accent5"/>
                </a:solidFill>
              </a:rPr>
              <a:t>    salary offered, a role may or may not be eligible for sponsorship.</a:t>
            </a:r>
          </a:p>
        </p:txBody>
      </p:sp>
    </p:spTree>
    <p:extLst>
      <p:ext uri="{BB962C8B-B14F-4D97-AF65-F5344CB8AC3E}">
        <p14:creationId xmlns:p14="http://schemas.microsoft.com/office/powerpoint/2010/main" val="36460634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0DFE5-B9F9-40CC-8567-D315843B4FC8}"/>
              </a:ext>
            </a:extLst>
          </p:cNvPr>
          <p:cNvSpPr>
            <a:spLocks noGrp="1"/>
          </p:cNvSpPr>
          <p:nvPr>
            <p:ph type="title"/>
          </p:nvPr>
        </p:nvSpPr>
        <p:spPr/>
        <p:txBody>
          <a:bodyPr/>
          <a:lstStyle/>
          <a:p>
            <a:r>
              <a:rPr lang="en-GB" dirty="0"/>
              <a:t>Example: ‘Can’ sponsor</a:t>
            </a:r>
          </a:p>
        </p:txBody>
      </p:sp>
      <p:sp>
        <p:nvSpPr>
          <p:cNvPr id="3" name="Content Placeholder 2">
            <a:extLst>
              <a:ext uri="{FF2B5EF4-FFF2-40B4-BE49-F238E27FC236}">
                <a16:creationId xmlns:a16="http://schemas.microsoft.com/office/drawing/2014/main" id="{62AAA369-3B45-4A67-A89B-78CA24C4EB54}"/>
              </a:ext>
            </a:extLst>
          </p:cNvPr>
          <p:cNvSpPr>
            <a:spLocks noGrp="1"/>
          </p:cNvSpPr>
          <p:nvPr>
            <p:ph idx="1"/>
          </p:nvPr>
        </p:nvSpPr>
        <p:spPr/>
        <p:txBody>
          <a:bodyPr/>
          <a:lstStyle/>
          <a:p>
            <a:r>
              <a:rPr lang="en-GB" dirty="0"/>
              <a:t>HR receive a request to advertise a Full Time Tutor Mentor role (Grade 5).</a:t>
            </a:r>
          </a:p>
          <a:p>
            <a:r>
              <a:rPr lang="en-GB" dirty="0"/>
              <a:t>Upon review by HR, the Tutor Mentor role has an eligible SOC code (2319) with a ‘Going Rate’ of £21,300 (therefore the general salary threshold of £25,600 applies).</a:t>
            </a:r>
          </a:p>
          <a:p>
            <a:r>
              <a:rPr lang="en-GB" dirty="0"/>
              <a:t>If offering at the minimum spine point of Grade 5, at point 21, £25,941, the salary threshold will be met, therefore this role would be eligible for sponsorship under the Skilled Worker route, regardless of the applicant.</a:t>
            </a:r>
          </a:p>
          <a:p>
            <a:r>
              <a:rPr lang="en-GB" dirty="0"/>
              <a:t>HR advertise the role as normal.</a:t>
            </a:r>
          </a:p>
          <a:p>
            <a:r>
              <a:rPr lang="en-GB" dirty="0"/>
              <a:t>At the shortlisting and interview pack stage, HR inform the LM/RM that the role can be sponsored, and highlight applicants who will require this.</a:t>
            </a:r>
          </a:p>
          <a:p>
            <a:r>
              <a:rPr lang="en-GB" dirty="0"/>
              <a:t>If the successful applicant requires sponsorship, HR will issue</a:t>
            </a:r>
          </a:p>
          <a:p>
            <a:pPr marL="126000" indent="0">
              <a:buNone/>
            </a:pPr>
            <a:r>
              <a:rPr lang="en-GB" dirty="0"/>
              <a:t>   offer paperwork confirming that they require and can be offered</a:t>
            </a:r>
          </a:p>
          <a:p>
            <a:pPr marL="126000" indent="0">
              <a:buNone/>
            </a:pPr>
            <a:r>
              <a:rPr lang="en-GB" dirty="0"/>
              <a:t>   sponsorship.</a:t>
            </a:r>
          </a:p>
          <a:p>
            <a:pPr marL="126000" indent="0">
              <a:buNone/>
            </a:pPr>
            <a:endParaRPr lang="en-GB" dirty="0"/>
          </a:p>
        </p:txBody>
      </p:sp>
    </p:spTree>
    <p:extLst>
      <p:ext uri="{BB962C8B-B14F-4D97-AF65-F5344CB8AC3E}">
        <p14:creationId xmlns:p14="http://schemas.microsoft.com/office/powerpoint/2010/main" val="62260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CCE4F-51C7-436F-B1DF-4B4F2375E2E0}"/>
              </a:ext>
            </a:extLst>
          </p:cNvPr>
          <p:cNvSpPr>
            <a:spLocks noGrp="1"/>
          </p:cNvSpPr>
          <p:nvPr>
            <p:ph type="title"/>
          </p:nvPr>
        </p:nvSpPr>
        <p:spPr/>
        <p:txBody>
          <a:bodyPr/>
          <a:lstStyle/>
          <a:p>
            <a:r>
              <a:rPr lang="en-GB" dirty="0"/>
              <a:t>Next Steps: Post Offer</a:t>
            </a:r>
          </a:p>
        </p:txBody>
      </p:sp>
      <p:sp>
        <p:nvSpPr>
          <p:cNvPr id="3" name="Content Placeholder 2">
            <a:extLst>
              <a:ext uri="{FF2B5EF4-FFF2-40B4-BE49-F238E27FC236}">
                <a16:creationId xmlns:a16="http://schemas.microsoft.com/office/drawing/2014/main" id="{AD2634EF-9510-4556-9C44-52D93481E4D0}"/>
              </a:ext>
            </a:extLst>
          </p:cNvPr>
          <p:cNvSpPr>
            <a:spLocks noGrp="1"/>
          </p:cNvSpPr>
          <p:nvPr>
            <p:ph idx="1"/>
          </p:nvPr>
        </p:nvSpPr>
        <p:spPr>
          <a:xfrm>
            <a:off x="395536" y="1166519"/>
            <a:ext cx="8534149" cy="5275642"/>
          </a:xfrm>
        </p:spPr>
        <p:txBody>
          <a:bodyPr/>
          <a:lstStyle/>
          <a:p>
            <a:r>
              <a:rPr lang="en-GB" dirty="0"/>
              <a:t>HR will issue a Certificate of Sponsorship under the Skilled Worker route and support the individual with their visa application (BU will reimburse the standard cost of a Skilled Worker visa £704/£610, however all other fees must be met by the individual).</a:t>
            </a:r>
          </a:p>
          <a:p>
            <a:r>
              <a:rPr lang="en-GB" dirty="0"/>
              <a:t>As part of their visa application, the individual will need to provide:</a:t>
            </a:r>
          </a:p>
          <a:p>
            <a:endParaRPr lang="en-GB" sz="800" dirty="0"/>
          </a:p>
          <a:p>
            <a:pPr>
              <a:buFont typeface="Wingdings" panose="05000000000000000000" pitchFamily="2" charset="2"/>
              <a:buChar char="q"/>
            </a:pPr>
            <a:r>
              <a:rPr lang="en-GB" sz="1400" dirty="0"/>
              <a:t>proof of their </a:t>
            </a:r>
            <a:r>
              <a:rPr lang="en-GB" sz="1400" dirty="0">
                <a:hlinkClick r:id="rId3"/>
              </a:rPr>
              <a:t>knowledge of English</a:t>
            </a:r>
            <a:r>
              <a:rPr lang="en-GB" sz="1400" dirty="0"/>
              <a:t> </a:t>
            </a:r>
          </a:p>
          <a:p>
            <a:pPr>
              <a:buFont typeface="Wingdings" panose="05000000000000000000" pitchFamily="2" charset="2"/>
              <a:buChar char="q"/>
            </a:pPr>
            <a:r>
              <a:rPr lang="en-GB" sz="1400" dirty="0"/>
              <a:t>a bank/building society statement or letter that shows they have enough </a:t>
            </a:r>
            <a:r>
              <a:rPr lang="en-GB" sz="1400" dirty="0">
                <a:hlinkClick r:id="rId4"/>
              </a:rPr>
              <a:t>personal savings </a:t>
            </a:r>
            <a:r>
              <a:rPr lang="en-GB" sz="1400" dirty="0"/>
              <a:t>(£1,270  in a bank account in their name for at least 28 days). </a:t>
            </a:r>
            <a:r>
              <a:rPr lang="en-GB" sz="1400" dirty="0">
                <a:solidFill>
                  <a:schemeClr val="accent5"/>
                </a:solidFill>
              </a:rPr>
              <a:t>BU can certify maintenance on their behalf by exception.</a:t>
            </a:r>
          </a:p>
          <a:p>
            <a:pPr>
              <a:buFont typeface="Wingdings" panose="05000000000000000000" pitchFamily="2" charset="2"/>
              <a:buChar char="q"/>
            </a:pPr>
            <a:r>
              <a:rPr lang="en-GB" sz="1400" dirty="0"/>
              <a:t>a current passport or travel document to prove they can travel – with a blank page in their passport for their visa</a:t>
            </a:r>
          </a:p>
          <a:p>
            <a:pPr>
              <a:buFont typeface="Wingdings" panose="05000000000000000000" pitchFamily="2" charset="2"/>
              <a:buChar char="q"/>
            </a:pPr>
            <a:r>
              <a:rPr lang="en-GB" sz="1400" dirty="0"/>
              <a:t>expired passports or travel documents to show travel history (if requested)</a:t>
            </a:r>
          </a:p>
          <a:p>
            <a:pPr>
              <a:buFont typeface="Wingdings" panose="05000000000000000000" pitchFamily="2" charset="2"/>
              <a:buChar char="q"/>
            </a:pPr>
            <a:r>
              <a:rPr lang="en-GB" sz="1400" dirty="0"/>
              <a:t>a </a:t>
            </a:r>
            <a:r>
              <a:rPr lang="en-GB" sz="1400" dirty="0">
                <a:hlinkClick r:id="rId5"/>
              </a:rPr>
              <a:t>tuberculosis test results if they’re from a listed country</a:t>
            </a:r>
            <a:r>
              <a:rPr lang="en-GB" sz="1400" dirty="0"/>
              <a:t> </a:t>
            </a:r>
          </a:p>
          <a:p>
            <a:pPr>
              <a:buFont typeface="Wingdings" panose="05000000000000000000" pitchFamily="2" charset="2"/>
              <a:buChar char="q"/>
            </a:pPr>
            <a:r>
              <a:rPr lang="en-GB" sz="1400" dirty="0"/>
              <a:t>a criminal record certificate (if working with vulnerable people)</a:t>
            </a:r>
          </a:p>
          <a:p>
            <a:pPr marL="126000" indent="0">
              <a:buNone/>
            </a:pPr>
            <a:endParaRPr lang="en-GB" dirty="0"/>
          </a:p>
        </p:txBody>
      </p:sp>
    </p:spTree>
    <p:extLst>
      <p:ext uri="{BB962C8B-B14F-4D97-AF65-F5344CB8AC3E}">
        <p14:creationId xmlns:p14="http://schemas.microsoft.com/office/powerpoint/2010/main" val="240064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EB049-0557-4370-9175-39656704ABEC}"/>
              </a:ext>
            </a:extLst>
          </p:cNvPr>
          <p:cNvSpPr>
            <a:spLocks noGrp="1"/>
          </p:cNvSpPr>
          <p:nvPr>
            <p:ph type="title"/>
          </p:nvPr>
        </p:nvSpPr>
        <p:spPr/>
        <p:txBody>
          <a:bodyPr/>
          <a:lstStyle/>
          <a:p>
            <a:r>
              <a:rPr lang="en-GB" dirty="0"/>
              <a:t>Next Steps: Post Offer</a:t>
            </a:r>
          </a:p>
        </p:txBody>
      </p:sp>
      <p:sp>
        <p:nvSpPr>
          <p:cNvPr id="3" name="Content Placeholder 2">
            <a:extLst>
              <a:ext uri="{FF2B5EF4-FFF2-40B4-BE49-F238E27FC236}">
                <a16:creationId xmlns:a16="http://schemas.microsoft.com/office/drawing/2014/main" id="{5CBA0DF3-ED1B-46B1-A422-61471D172C1E}"/>
              </a:ext>
            </a:extLst>
          </p:cNvPr>
          <p:cNvSpPr>
            <a:spLocks noGrp="1"/>
          </p:cNvSpPr>
          <p:nvPr>
            <p:ph idx="1"/>
          </p:nvPr>
        </p:nvSpPr>
        <p:spPr/>
        <p:txBody>
          <a:bodyPr/>
          <a:lstStyle/>
          <a:p>
            <a:r>
              <a:rPr lang="en-GB" dirty="0"/>
              <a:t>If applying for Skilled Worker visa from </a:t>
            </a:r>
            <a:r>
              <a:rPr lang="en-GB" dirty="0">
                <a:solidFill>
                  <a:schemeClr val="accent5"/>
                </a:solidFill>
              </a:rPr>
              <a:t>outside the UK</a:t>
            </a:r>
            <a:r>
              <a:rPr lang="en-GB" dirty="0"/>
              <a:t>, a decision on the visa should be made within </a:t>
            </a:r>
            <a:r>
              <a:rPr lang="en-GB" dirty="0">
                <a:solidFill>
                  <a:schemeClr val="accent5"/>
                </a:solidFill>
              </a:rPr>
              <a:t>3 weeks </a:t>
            </a:r>
            <a:r>
              <a:rPr lang="en-GB" dirty="0"/>
              <a:t>(subject to attending an appointment at a UK Visa Application Centre to provide biometric information).</a:t>
            </a:r>
          </a:p>
          <a:p>
            <a:r>
              <a:rPr lang="en-GB" dirty="0"/>
              <a:t>If applying for a Skilled Worker visa from </a:t>
            </a:r>
            <a:r>
              <a:rPr lang="en-GB" dirty="0">
                <a:solidFill>
                  <a:schemeClr val="accent5"/>
                </a:solidFill>
              </a:rPr>
              <a:t>within the UK</a:t>
            </a:r>
            <a:r>
              <a:rPr lang="en-GB" dirty="0"/>
              <a:t>, a decision on the visa can take between </a:t>
            </a:r>
            <a:r>
              <a:rPr lang="en-GB" dirty="0">
                <a:solidFill>
                  <a:schemeClr val="accent5"/>
                </a:solidFill>
              </a:rPr>
              <a:t>8 and 12 weeks</a:t>
            </a:r>
            <a:r>
              <a:rPr lang="en-GB" dirty="0"/>
              <a:t>, dependent upon the complexity of their application and the volume of applications received.</a:t>
            </a:r>
          </a:p>
          <a:p>
            <a:r>
              <a:rPr lang="en-GB" dirty="0"/>
              <a:t>To receive a faster decision on a visa application the Priority and Super Priority services may be available (subject to additional fees).</a:t>
            </a:r>
          </a:p>
          <a:p>
            <a:r>
              <a:rPr lang="en-GB" dirty="0"/>
              <a:t>A start date cannot be confirmed, and an individual cannot commence work, until a Skilled Worker visa has been verified by a member of the HR Services Team.</a:t>
            </a:r>
          </a:p>
        </p:txBody>
      </p:sp>
    </p:spTree>
    <p:extLst>
      <p:ext uri="{BB962C8B-B14F-4D97-AF65-F5344CB8AC3E}">
        <p14:creationId xmlns:p14="http://schemas.microsoft.com/office/powerpoint/2010/main" val="27349444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20B28-193A-4131-8B18-A8E67BF508E0}"/>
              </a:ext>
            </a:extLst>
          </p:cNvPr>
          <p:cNvSpPr>
            <a:spLocks noGrp="1"/>
          </p:cNvSpPr>
          <p:nvPr>
            <p:ph type="title"/>
          </p:nvPr>
        </p:nvSpPr>
        <p:spPr>
          <a:xfrm>
            <a:off x="179512" y="0"/>
            <a:ext cx="8476563" cy="950148"/>
          </a:xfrm>
        </p:spPr>
        <p:txBody>
          <a:bodyPr/>
          <a:lstStyle/>
          <a:p>
            <a:r>
              <a:rPr lang="en-GB" dirty="0"/>
              <a:t>Other Immigration Routes</a:t>
            </a:r>
          </a:p>
        </p:txBody>
      </p:sp>
      <p:sp>
        <p:nvSpPr>
          <p:cNvPr id="3" name="Content Placeholder 2">
            <a:extLst>
              <a:ext uri="{FF2B5EF4-FFF2-40B4-BE49-F238E27FC236}">
                <a16:creationId xmlns:a16="http://schemas.microsoft.com/office/drawing/2014/main" id="{490779A7-5134-4FDD-8BAC-37DCA3782D59}"/>
              </a:ext>
            </a:extLst>
          </p:cNvPr>
          <p:cNvSpPr>
            <a:spLocks noGrp="1"/>
          </p:cNvSpPr>
          <p:nvPr>
            <p:ph idx="1"/>
          </p:nvPr>
        </p:nvSpPr>
        <p:spPr>
          <a:xfrm>
            <a:off x="304925" y="980728"/>
            <a:ext cx="8534149" cy="5275642"/>
          </a:xfrm>
        </p:spPr>
        <p:txBody>
          <a:bodyPr/>
          <a:lstStyle/>
          <a:p>
            <a:pPr marL="126000" indent="0">
              <a:buNone/>
            </a:pPr>
            <a:r>
              <a:rPr lang="en-GB" b="1" dirty="0"/>
              <a:t>Global Talent Scheme</a:t>
            </a:r>
          </a:p>
          <a:p>
            <a:r>
              <a:rPr lang="en-GB" dirty="0"/>
              <a:t>The global talent scheme will be opened up to EU, EEA and Swiss citizens. It allows highly-skilled scientists and researchers to come to the UK without a job offer. To be considered for entry under the Global Talent visa, applicants must gain an </a:t>
            </a:r>
            <a:r>
              <a:rPr lang="en-GB" b="1" dirty="0"/>
              <a:t>endorsement</a:t>
            </a:r>
            <a:r>
              <a:rPr lang="en-GB" dirty="0"/>
              <a:t> from one of six </a:t>
            </a:r>
            <a:r>
              <a:rPr lang="en-GB" b="1" dirty="0"/>
              <a:t>endorsing</a:t>
            </a:r>
            <a:r>
              <a:rPr lang="en-GB" dirty="0"/>
              <a:t> bodies engaged by the Home Office (e.g. Tech Nation, UK Research and Innovation).</a:t>
            </a:r>
            <a:endParaRPr lang="en-GB" sz="800" dirty="0"/>
          </a:p>
          <a:p>
            <a:pPr marL="126000" indent="0">
              <a:buNone/>
            </a:pPr>
            <a:r>
              <a:rPr lang="en-GB" b="1" dirty="0"/>
              <a:t>International Students – Graduate Route</a:t>
            </a:r>
            <a:r>
              <a:rPr lang="en-GB" dirty="0"/>
              <a:t> </a:t>
            </a:r>
          </a:p>
          <a:p>
            <a:r>
              <a:rPr lang="en-GB" dirty="0"/>
              <a:t>The Graduate route will be launched in summer 2021 to provide international students with the opportunity to stay in the UK to work or look for work after they graduate. </a:t>
            </a:r>
            <a:r>
              <a:rPr lang="en-GB" b="1" dirty="0"/>
              <a:t>Undergraduate and Master's</a:t>
            </a:r>
            <a:r>
              <a:rPr lang="en-GB" dirty="0"/>
              <a:t> degree students will be able to live and work in the UK for </a:t>
            </a:r>
            <a:r>
              <a:rPr lang="en-GB" b="1" dirty="0"/>
              <a:t>two years</a:t>
            </a:r>
            <a:r>
              <a:rPr lang="en-GB" dirty="0"/>
              <a:t> under the route, whilst</a:t>
            </a:r>
            <a:r>
              <a:rPr lang="en-GB" b="1" dirty="0"/>
              <a:t> PhD</a:t>
            </a:r>
            <a:r>
              <a:rPr lang="en-GB" dirty="0"/>
              <a:t> students will be able to stay for </a:t>
            </a:r>
            <a:r>
              <a:rPr lang="en-GB" b="1" dirty="0"/>
              <a:t>three years</a:t>
            </a:r>
            <a:r>
              <a:rPr lang="en-GB" dirty="0"/>
              <a:t>. </a:t>
            </a:r>
          </a:p>
          <a:p>
            <a:endParaRPr lang="en-GB" dirty="0"/>
          </a:p>
        </p:txBody>
      </p:sp>
    </p:spTree>
    <p:extLst>
      <p:ext uri="{BB962C8B-B14F-4D97-AF65-F5344CB8AC3E}">
        <p14:creationId xmlns:p14="http://schemas.microsoft.com/office/powerpoint/2010/main" val="372858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6B7DF-AB05-4FB7-A7E1-DF2429EA92D2}"/>
              </a:ext>
            </a:extLst>
          </p:cNvPr>
          <p:cNvSpPr>
            <a:spLocks noGrp="1"/>
          </p:cNvSpPr>
          <p:nvPr>
            <p:ph type="title"/>
          </p:nvPr>
        </p:nvSpPr>
        <p:spPr>
          <a:xfrm>
            <a:off x="107504" y="0"/>
            <a:ext cx="8476563" cy="950148"/>
          </a:xfrm>
        </p:spPr>
        <p:txBody>
          <a:bodyPr/>
          <a:lstStyle/>
          <a:p>
            <a:r>
              <a:rPr lang="en-GB" dirty="0"/>
              <a:t>EU Settlement Scheme</a:t>
            </a:r>
          </a:p>
        </p:txBody>
      </p:sp>
      <p:sp>
        <p:nvSpPr>
          <p:cNvPr id="3" name="Content Placeholder 2">
            <a:extLst>
              <a:ext uri="{FF2B5EF4-FFF2-40B4-BE49-F238E27FC236}">
                <a16:creationId xmlns:a16="http://schemas.microsoft.com/office/drawing/2014/main" id="{6D5E3D86-6C5E-4233-BAC0-5FA220D3BEAE}"/>
              </a:ext>
            </a:extLst>
          </p:cNvPr>
          <p:cNvSpPr>
            <a:spLocks noGrp="1"/>
          </p:cNvSpPr>
          <p:nvPr>
            <p:ph idx="1"/>
          </p:nvPr>
        </p:nvSpPr>
        <p:spPr>
          <a:xfrm>
            <a:off x="304925" y="764704"/>
            <a:ext cx="8534149" cy="5976664"/>
          </a:xfrm>
        </p:spPr>
        <p:txBody>
          <a:bodyPr/>
          <a:lstStyle/>
          <a:p>
            <a:pPr marL="126000" indent="0">
              <a:buNone/>
            </a:pPr>
            <a:r>
              <a:rPr lang="en-GB" dirty="0"/>
              <a:t>All EU citizens resident in the UK before 11pm on 31 December 2020, will be eligible to apply for the EU Settlement Scheme, which will allow EU citizens to continue living and working in the UK.</a:t>
            </a:r>
          </a:p>
          <a:p>
            <a:pPr marL="126000" indent="0">
              <a:buNone/>
            </a:pPr>
            <a:endParaRPr lang="en-GB" sz="800" dirty="0"/>
          </a:p>
          <a:p>
            <a:pPr marL="126000" indent="0">
              <a:buNone/>
            </a:pPr>
            <a:r>
              <a:rPr lang="en-GB" dirty="0">
                <a:solidFill>
                  <a:schemeClr val="accent5"/>
                </a:solidFill>
              </a:rPr>
              <a:t>Therefore any EU citizen resident in the UK before 11pm on 31 December 2020, will not be subject to the new Points Based Immigration System.</a:t>
            </a:r>
          </a:p>
          <a:p>
            <a:pPr marL="126000" indent="0">
              <a:buNone/>
            </a:pPr>
            <a:endParaRPr lang="en-GB" sz="800" dirty="0"/>
          </a:p>
          <a:p>
            <a:pPr marL="126000" indent="0">
              <a:buNone/>
            </a:pPr>
            <a:r>
              <a:rPr lang="en-GB" dirty="0"/>
              <a:t>Applications for the EU Settlement Scheme can be made until 30 June 2021.</a:t>
            </a:r>
          </a:p>
          <a:p>
            <a:pPr marL="126000" indent="0">
              <a:buNone/>
            </a:pPr>
            <a:endParaRPr lang="en-GB" sz="800" dirty="0"/>
          </a:p>
          <a:p>
            <a:pPr marL="126000" indent="0">
              <a:buNone/>
            </a:pPr>
            <a:r>
              <a:rPr lang="en-GB" dirty="0"/>
              <a:t>An applicant will usually be granted ‘settled’ status if they’ve:</a:t>
            </a:r>
          </a:p>
          <a:p>
            <a:r>
              <a:rPr lang="en-GB" dirty="0"/>
              <a:t>started living in the UK by 31 December 2020</a:t>
            </a:r>
          </a:p>
          <a:p>
            <a:r>
              <a:rPr lang="en-GB" dirty="0"/>
              <a:t>lived in the UK for a continuous 5-year period (known as ‘continuous residence’)</a:t>
            </a:r>
          </a:p>
          <a:p>
            <a:endParaRPr lang="en-GB" sz="800" dirty="0"/>
          </a:p>
          <a:p>
            <a:pPr marL="126000" indent="0">
              <a:buNone/>
            </a:pPr>
            <a:r>
              <a:rPr lang="en-GB" dirty="0"/>
              <a:t>If an applicant does not have 5 years’ continuous residence when </a:t>
            </a:r>
          </a:p>
          <a:p>
            <a:pPr marL="126000" indent="0">
              <a:buNone/>
            </a:pPr>
            <a:r>
              <a:rPr lang="en-GB" dirty="0"/>
              <a:t>they apply, they’ll usually receive ‘pre-settled’ status. They can then </a:t>
            </a:r>
          </a:p>
          <a:p>
            <a:pPr marL="126000" indent="0">
              <a:buNone/>
            </a:pPr>
            <a:r>
              <a:rPr lang="en-GB" dirty="0"/>
              <a:t>stay in the UK for a further 5 years to be granted settled status.</a:t>
            </a:r>
          </a:p>
        </p:txBody>
      </p:sp>
    </p:spTree>
    <p:extLst>
      <p:ext uri="{BB962C8B-B14F-4D97-AF65-F5344CB8AC3E}">
        <p14:creationId xmlns:p14="http://schemas.microsoft.com/office/powerpoint/2010/main" val="28652666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20B28-193A-4131-8B18-A8E67BF508E0}"/>
              </a:ext>
            </a:extLst>
          </p:cNvPr>
          <p:cNvSpPr>
            <a:spLocks noGrp="1"/>
          </p:cNvSpPr>
          <p:nvPr>
            <p:ph type="title"/>
          </p:nvPr>
        </p:nvSpPr>
        <p:spPr>
          <a:xfrm>
            <a:off x="179512" y="0"/>
            <a:ext cx="8476563" cy="950148"/>
          </a:xfrm>
        </p:spPr>
        <p:txBody>
          <a:bodyPr/>
          <a:lstStyle/>
          <a:p>
            <a:r>
              <a:rPr lang="en-GB" dirty="0"/>
              <a:t>Other Immigration Routes</a:t>
            </a:r>
          </a:p>
        </p:txBody>
      </p:sp>
      <p:sp>
        <p:nvSpPr>
          <p:cNvPr id="3" name="Content Placeholder 2">
            <a:extLst>
              <a:ext uri="{FF2B5EF4-FFF2-40B4-BE49-F238E27FC236}">
                <a16:creationId xmlns:a16="http://schemas.microsoft.com/office/drawing/2014/main" id="{490779A7-5134-4FDD-8BAC-37DCA3782D59}"/>
              </a:ext>
            </a:extLst>
          </p:cNvPr>
          <p:cNvSpPr>
            <a:spLocks noGrp="1"/>
          </p:cNvSpPr>
          <p:nvPr>
            <p:ph idx="1"/>
          </p:nvPr>
        </p:nvSpPr>
        <p:spPr>
          <a:xfrm>
            <a:off x="304925" y="980728"/>
            <a:ext cx="8534149" cy="5275642"/>
          </a:xfrm>
        </p:spPr>
        <p:txBody>
          <a:bodyPr/>
          <a:lstStyle/>
          <a:p>
            <a:pPr marL="126000" indent="0">
              <a:buNone/>
            </a:pPr>
            <a:r>
              <a:rPr lang="en-GB" b="1" dirty="0"/>
              <a:t>Global Talent Scheme</a:t>
            </a:r>
          </a:p>
          <a:p>
            <a:r>
              <a:rPr lang="en-GB" dirty="0"/>
              <a:t>The global talent scheme will be opened up to EU, EEA and Swiss citizens. It allows highly-skilled scientists and researchers to come to the UK without a job offer. To be considered for entry under the Global Talent visa, applicants must gain an </a:t>
            </a:r>
            <a:r>
              <a:rPr lang="en-GB" b="1" dirty="0"/>
              <a:t>endorsement</a:t>
            </a:r>
            <a:r>
              <a:rPr lang="en-GB" dirty="0"/>
              <a:t> from one of six </a:t>
            </a:r>
            <a:r>
              <a:rPr lang="en-GB" b="1" dirty="0"/>
              <a:t>endorsing</a:t>
            </a:r>
            <a:r>
              <a:rPr lang="en-GB" dirty="0"/>
              <a:t> bodies engaged by the Home Office (e.g. Tech Nation, UK Research and Innovation).</a:t>
            </a:r>
            <a:endParaRPr lang="en-GB" sz="800" dirty="0"/>
          </a:p>
          <a:p>
            <a:pPr marL="126000" indent="0">
              <a:buNone/>
            </a:pPr>
            <a:r>
              <a:rPr lang="en-GB" b="1" dirty="0"/>
              <a:t>International Students – Graduate Route</a:t>
            </a:r>
            <a:r>
              <a:rPr lang="en-GB" dirty="0"/>
              <a:t> </a:t>
            </a:r>
          </a:p>
          <a:p>
            <a:r>
              <a:rPr lang="en-GB" dirty="0"/>
              <a:t>The Graduate route will be launched in summer 2021 to provide international students with the opportunity to stay in the UK to work or look for work after they graduate. </a:t>
            </a:r>
            <a:r>
              <a:rPr lang="en-GB" b="1" dirty="0"/>
              <a:t>Undergraduate and Master's</a:t>
            </a:r>
            <a:r>
              <a:rPr lang="en-GB" dirty="0"/>
              <a:t> degree students will be able to live and work in the UK for </a:t>
            </a:r>
            <a:r>
              <a:rPr lang="en-GB" b="1" dirty="0"/>
              <a:t>two years</a:t>
            </a:r>
            <a:r>
              <a:rPr lang="en-GB" dirty="0"/>
              <a:t> under the route, whilst</a:t>
            </a:r>
            <a:r>
              <a:rPr lang="en-GB" b="1" dirty="0"/>
              <a:t> PhD</a:t>
            </a:r>
            <a:r>
              <a:rPr lang="en-GB" dirty="0"/>
              <a:t> students will be able to stay for </a:t>
            </a:r>
            <a:r>
              <a:rPr lang="en-GB" b="1" dirty="0"/>
              <a:t>three years</a:t>
            </a:r>
            <a:r>
              <a:rPr lang="en-GB" dirty="0"/>
              <a:t>. </a:t>
            </a:r>
          </a:p>
          <a:p>
            <a:endParaRPr lang="en-GB" dirty="0"/>
          </a:p>
        </p:txBody>
      </p:sp>
    </p:spTree>
    <p:extLst>
      <p:ext uri="{BB962C8B-B14F-4D97-AF65-F5344CB8AC3E}">
        <p14:creationId xmlns:p14="http://schemas.microsoft.com/office/powerpoint/2010/main" val="10724919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A53A1-BD1A-4288-933E-85AABE636644}"/>
              </a:ext>
            </a:extLst>
          </p:cNvPr>
          <p:cNvSpPr>
            <a:spLocks noGrp="1"/>
          </p:cNvSpPr>
          <p:nvPr>
            <p:ph type="title"/>
          </p:nvPr>
        </p:nvSpPr>
        <p:spPr/>
        <p:txBody>
          <a:bodyPr/>
          <a:lstStyle/>
          <a:p>
            <a:r>
              <a:rPr lang="en-GB" dirty="0"/>
              <a:t>Other Immigration Routes</a:t>
            </a:r>
          </a:p>
        </p:txBody>
      </p:sp>
      <p:sp>
        <p:nvSpPr>
          <p:cNvPr id="3" name="Content Placeholder 2">
            <a:extLst>
              <a:ext uri="{FF2B5EF4-FFF2-40B4-BE49-F238E27FC236}">
                <a16:creationId xmlns:a16="http://schemas.microsoft.com/office/drawing/2014/main" id="{87AB1DFA-F818-4700-BD75-2DBF81092886}"/>
              </a:ext>
            </a:extLst>
          </p:cNvPr>
          <p:cNvSpPr>
            <a:spLocks noGrp="1"/>
          </p:cNvSpPr>
          <p:nvPr>
            <p:ph idx="1"/>
          </p:nvPr>
        </p:nvSpPr>
        <p:spPr>
          <a:xfrm>
            <a:off x="304925" y="1166519"/>
            <a:ext cx="8534149" cy="5275642"/>
          </a:xfrm>
        </p:spPr>
        <p:txBody>
          <a:bodyPr/>
          <a:lstStyle/>
          <a:p>
            <a:pPr marL="126000" indent="0">
              <a:buNone/>
            </a:pPr>
            <a:r>
              <a:rPr lang="en-GB" b="1" dirty="0"/>
              <a:t>Temporary Worker - Government Authorised Exchange visa (formerly Tier 5)</a:t>
            </a:r>
          </a:p>
          <a:p>
            <a:r>
              <a:rPr lang="en-GB" dirty="0"/>
              <a:t>BU will continue to be able to sponsor Temporary Worker researchers.</a:t>
            </a:r>
          </a:p>
          <a:p>
            <a:r>
              <a:rPr lang="en-GB" dirty="0"/>
              <a:t>Temporary Worker researchers are able stay in the UK for up to 24 months.</a:t>
            </a:r>
          </a:p>
          <a:p>
            <a:r>
              <a:rPr lang="en-GB" dirty="0"/>
              <a:t>HR will be able to assess if an applicant meets the Temporary Worker criteria (e.g. they are unable to fill a permanent role), and if applicable HR will issue a Certificate of Sponsorship and support the applicant in their visa application.</a:t>
            </a:r>
          </a:p>
          <a:p>
            <a:r>
              <a:rPr lang="en-GB" dirty="0"/>
              <a:t>As with the Skilled Worker route, as BU will be sponsoring the researcher,</a:t>
            </a:r>
          </a:p>
          <a:p>
            <a:pPr marL="126000" indent="0">
              <a:buNone/>
            </a:pPr>
            <a:r>
              <a:rPr lang="en-GB" dirty="0"/>
              <a:t>   certain employer responsibilities will apply, and no work can commence </a:t>
            </a:r>
          </a:p>
          <a:p>
            <a:pPr marL="126000" indent="0">
              <a:buNone/>
            </a:pPr>
            <a:r>
              <a:rPr lang="en-GB" dirty="0"/>
              <a:t>   HR has verified the Temporary Worker visa.             </a:t>
            </a:r>
          </a:p>
        </p:txBody>
      </p:sp>
    </p:spTree>
    <p:extLst>
      <p:ext uri="{BB962C8B-B14F-4D97-AF65-F5344CB8AC3E}">
        <p14:creationId xmlns:p14="http://schemas.microsoft.com/office/powerpoint/2010/main" val="16906185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8DB8A-4ECB-40DB-B6D2-174919379E32}"/>
              </a:ext>
            </a:extLst>
          </p:cNvPr>
          <p:cNvSpPr>
            <a:spLocks noGrp="1"/>
          </p:cNvSpPr>
          <p:nvPr>
            <p:ph type="title"/>
          </p:nvPr>
        </p:nvSpPr>
        <p:spPr/>
        <p:txBody>
          <a:bodyPr/>
          <a:lstStyle/>
          <a:p>
            <a:r>
              <a:rPr lang="en-GB" dirty="0"/>
              <a:t>Other Immigration Routes</a:t>
            </a:r>
          </a:p>
        </p:txBody>
      </p:sp>
      <p:sp>
        <p:nvSpPr>
          <p:cNvPr id="3" name="Content Placeholder 2">
            <a:extLst>
              <a:ext uri="{FF2B5EF4-FFF2-40B4-BE49-F238E27FC236}">
                <a16:creationId xmlns:a16="http://schemas.microsoft.com/office/drawing/2014/main" id="{ED43F349-B8D4-4958-933B-BF933B469500}"/>
              </a:ext>
            </a:extLst>
          </p:cNvPr>
          <p:cNvSpPr>
            <a:spLocks noGrp="1"/>
          </p:cNvSpPr>
          <p:nvPr>
            <p:ph idx="1"/>
          </p:nvPr>
        </p:nvSpPr>
        <p:spPr/>
        <p:txBody>
          <a:bodyPr/>
          <a:lstStyle/>
          <a:p>
            <a:pPr marL="126000" indent="0">
              <a:buNone/>
            </a:pPr>
            <a:r>
              <a:rPr lang="en-GB" b="1" dirty="0"/>
              <a:t>Visiting the UK</a:t>
            </a:r>
          </a:p>
          <a:p>
            <a:r>
              <a:rPr lang="en-GB" dirty="0"/>
              <a:t>EU, EEA and Swiss citizens and other non-visa nationals will not require a visa to enter the UK when visiting the UK for up to 6 months. All migrants looking to enter the UK for other reasons (such as </a:t>
            </a:r>
            <a:r>
              <a:rPr lang="en-GB" b="1" dirty="0"/>
              <a:t>work</a:t>
            </a:r>
            <a:r>
              <a:rPr lang="en-GB" dirty="0"/>
              <a:t> or study) will need to apply for entry clearance in advance.</a:t>
            </a:r>
          </a:p>
          <a:p>
            <a:pPr marL="126000" indent="0">
              <a:buNone/>
            </a:pPr>
            <a:endParaRPr lang="en-GB" dirty="0"/>
          </a:p>
          <a:p>
            <a:r>
              <a:rPr lang="en-GB" dirty="0"/>
              <a:t>Academic and Business Visitors will continue to be allowed under the new immigration system; business visitors can come to the UK for meetings and to negotiate and sign business contracts; leading academics can present their latest research; or scientists, for example, can share their knowledge with colleagues on international projects. </a:t>
            </a:r>
          </a:p>
        </p:txBody>
      </p:sp>
    </p:spTree>
    <p:extLst>
      <p:ext uri="{BB962C8B-B14F-4D97-AF65-F5344CB8AC3E}">
        <p14:creationId xmlns:p14="http://schemas.microsoft.com/office/powerpoint/2010/main" val="41268192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BD1D4-E8B3-498A-A2B7-D495DB14DD98}"/>
              </a:ext>
            </a:extLst>
          </p:cNvPr>
          <p:cNvSpPr>
            <a:spLocks noGrp="1"/>
          </p:cNvSpPr>
          <p:nvPr>
            <p:ph type="title"/>
          </p:nvPr>
        </p:nvSpPr>
        <p:spPr/>
        <p:txBody>
          <a:bodyPr/>
          <a:lstStyle/>
          <a:p>
            <a:r>
              <a:rPr lang="en-GB" dirty="0"/>
              <a:t>Key Points</a:t>
            </a:r>
          </a:p>
        </p:txBody>
      </p:sp>
      <p:sp>
        <p:nvSpPr>
          <p:cNvPr id="3" name="Content Placeholder 2">
            <a:extLst>
              <a:ext uri="{FF2B5EF4-FFF2-40B4-BE49-F238E27FC236}">
                <a16:creationId xmlns:a16="http://schemas.microsoft.com/office/drawing/2014/main" id="{3E995563-09ED-49F1-B1D7-D7881C678C63}"/>
              </a:ext>
            </a:extLst>
          </p:cNvPr>
          <p:cNvSpPr>
            <a:spLocks noGrp="1"/>
          </p:cNvSpPr>
          <p:nvPr>
            <p:ph idx="1"/>
          </p:nvPr>
        </p:nvSpPr>
        <p:spPr>
          <a:xfrm>
            <a:off x="395536" y="1166519"/>
            <a:ext cx="8534149" cy="5275642"/>
          </a:xfrm>
        </p:spPr>
        <p:txBody>
          <a:bodyPr/>
          <a:lstStyle/>
          <a:p>
            <a:r>
              <a:rPr lang="en-GB" dirty="0"/>
              <a:t>Regardless of an applicant’s nationality, or their requirement for sponsorship where the role is not eligible, all recruitment decisions should be based on progressing the best applicants for the role, </a:t>
            </a:r>
            <a:r>
              <a:rPr lang="en-GB" b="1" dirty="0">
                <a:solidFill>
                  <a:schemeClr val="accent5"/>
                </a:solidFill>
              </a:rPr>
              <a:t>up until the point of offer</a:t>
            </a:r>
            <a:r>
              <a:rPr lang="en-GB" dirty="0"/>
              <a:t>. To do otherwise may expose BU to claims of Indirect Race Discrimination.</a:t>
            </a:r>
          </a:p>
          <a:p>
            <a:r>
              <a:rPr lang="en-GB" dirty="0"/>
              <a:t>Where you have been informed that the role </a:t>
            </a:r>
            <a:r>
              <a:rPr lang="en-GB" b="1" dirty="0">
                <a:solidFill>
                  <a:schemeClr val="accent5"/>
                </a:solidFill>
              </a:rPr>
              <a:t>‘Is Not’ </a:t>
            </a:r>
            <a:r>
              <a:rPr lang="en-GB" dirty="0"/>
              <a:t>or </a:t>
            </a:r>
            <a:r>
              <a:rPr lang="en-GB" b="1" dirty="0">
                <a:solidFill>
                  <a:schemeClr val="accent5"/>
                </a:solidFill>
              </a:rPr>
              <a:t>‘May Be’ </a:t>
            </a:r>
            <a:r>
              <a:rPr lang="en-GB" dirty="0"/>
              <a:t>eligible for sponsorship, </a:t>
            </a:r>
            <a:r>
              <a:rPr lang="en-GB" b="1" dirty="0">
                <a:solidFill>
                  <a:schemeClr val="accent5"/>
                </a:solidFill>
              </a:rPr>
              <a:t>always liaise with HR before making any offer </a:t>
            </a:r>
            <a:r>
              <a:rPr lang="en-GB" dirty="0"/>
              <a:t>to an applicant who has advised that they require sponsorship. </a:t>
            </a:r>
          </a:p>
          <a:p>
            <a:r>
              <a:rPr lang="en-GB" dirty="0"/>
              <a:t>HR are reviewing current recruitment timelines in light of the new Points Based System and will share a further update in due course.</a:t>
            </a:r>
          </a:p>
          <a:p>
            <a:r>
              <a:rPr lang="en-GB" dirty="0"/>
              <a:t>If you have any queries at any time regarding the recruitment process and  immigration (under all routes) </a:t>
            </a:r>
            <a:r>
              <a:rPr lang="en-GB"/>
              <a:t>please email:</a:t>
            </a:r>
            <a:endParaRPr lang="en-GB" dirty="0"/>
          </a:p>
          <a:p>
            <a:pPr marL="126000" indent="0">
              <a:buNone/>
            </a:pPr>
            <a:r>
              <a:rPr lang="en-GB" dirty="0"/>
              <a:t>   </a:t>
            </a:r>
            <a:r>
              <a:rPr lang="en-GB" dirty="0">
                <a:hlinkClick r:id="rId2"/>
              </a:rPr>
              <a:t>BUVI@Bournemouth.ac.uk</a:t>
            </a:r>
            <a:endParaRPr lang="en-GB" dirty="0"/>
          </a:p>
          <a:p>
            <a:pPr marL="126000" indent="0">
              <a:buNone/>
            </a:pPr>
            <a:endParaRPr lang="en-GB" dirty="0"/>
          </a:p>
          <a:p>
            <a:endParaRPr lang="en-GB" dirty="0"/>
          </a:p>
        </p:txBody>
      </p:sp>
    </p:spTree>
    <p:extLst>
      <p:ext uri="{BB962C8B-B14F-4D97-AF65-F5344CB8AC3E}">
        <p14:creationId xmlns:p14="http://schemas.microsoft.com/office/powerpoint/2010/main" val="2662431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56CAF-A986-4DA0-947D-4925FC1721F1}"/>
              </a:ext>
            </a:extLst>
          </p:cNvPr>
          <p:cNvSpPr>
            <a:spLocks noGrp="1"/>
          </p:cNvSpPr>
          <p:nvPr>
            <p:ph type="title"/>
          </p:nvPr>
        </p:nvSpPr>
        <p:spPr/>
        <p:txBody>
          <a:bodyPr/>
          <a:lstStyle/>
          <a:p>
            <a:r>
              <a:rPr lang="en-GB" dirty="0"/>
              <a:t>Tier 2 General vs Skilled Worker</a:t>
            </a:r>
          </a:p>
        </p:txBody>
      </p:sp>
      <p:pic>
        <p:nvPicPr>
          <p:cNvPr id="4" name="Content Placeholder 3">
            <a:extLst>
              <a:ext uri="{FF2B5EF4-FFF2-40B4-BE49-F238E27FC236}">
                <a16:creationId xmlns:a16="http://schemas.microsoft.com/office/drawing/2014/main" id="{8DBD662C-7313-4AA4-8895-F2DB637692DE}"/>
              </a:ext>
            </a:extLst>
          </p:cNvPr>
          <p:cNvPicPr>
            <a:picLocks noGrp="1" noChangeAspect="1"/>
          </p:cNvPicPr>
          <p:nvPr>
            <p:ph idx="1"/>
          </p:nvPr>
        </p:nvPicPr>
        <p:blipFill>
          <a:blip r:embed="rId3"/>
          <a:stretch>
            <a:fillRect/>
          </a:stretch>
        </p:blipFill>
        <p:spPr>
          <a:xfrm>
            <a:off x="467544" y="1412776"/>
            <a:ext cx="8423554" cy="5275263"/>
          </a:xfrm>
          <a:prstGeom prst="rect">
            <a:avLst/>
          </a:prstGeom>
        </p:spPr>
      </p:pic>
    </p:spTree>
    <p:extLst>
      <p:ext uri="{BB962C8B-B14F-4D97-AF65-F5344CB8AC3E}">
        <p14:creationId xmlns:p14="http://schemas.microsoft.com/office/powerpoint/2010/main" val="1325907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480A2-9111-48DF-8CC2-1E21DB998360}"/>
              </a:ext>
            </a:extLst>
          </p:cNvPr>
          <p:cNvSpPr>
            <a:spLocks noGrp="1"/>
          </p:cNvSpPr>
          <p:nvPr>
            <p:ph type="title"/>
          </p:nvPr>
        </p:nvSpPr>
        <p:spPr/>
        <p:txBody>
          <a:bodyPr/>
          <a:lstStyle/>
          <a:p>
            <a:r>
              <a:rPr lang="en-GB" dirty="0"/>
              <a:t>Skilled Worker Route</a:t>
            </a:r>
          </a:p>
        </p:txBody>
      </p:sp>
      <p:sp>
        <p:nvSpPr>
          <p:cNvPr id="3" name="Content Placeholder 2">
            <a:extLst>
              <a:ext uri="{FF2B5EF4-FFF2-40B4-BE49-F238E27FC236}">
                <a16:creationId xmlns:a16="http://schemas.microsoft.com/office/drawing/2014/main" id="{A430AF8A-F297-49EA-B2E2-FF5A55B9FCEA}"/>
              </a:ext>
            </a:extLst>
          </p:cNvPr>
          <p:cNvSpPr>
            <a:spLocks noGrp="1"/>
          </p:cNvSpPr>
          <p:nvPr>
            <p:ph idx="1"/>
          </p:nvPr>
        </p:nvSpPr>
        <p:spPr/>
        <p:txBody>
          <a:bodyPr/>
          <a:lstStyle/>
          <a:p>
            <a:pPr marL="126000" indent="0">
              <a:buNone/>
            </a:pPr>
            <a:r>
              <a:rPr lang="en-GB" dirty="0"/>
              <a:t>The Skilled Worker Route (SWR) replaces the current Tier 2 (General) route. </a:t>
            </a:r>
          </a:p>
          <a:p>
            <a:pPr marL="126000" indent="0">
              <a:buNone/>
            </a:pPr>
            <a:endParaRPr lang="en-GB" dirty="0"/>
          </a:p>
          <a:p>
            <a:pPr marL="126000" indent="0">
              <a:buNone/>
            </a:pPr>
            <a:r>
              <a:rPr lang="en-GB" dirty="0"/>
              <a:t>The key elements of the SWR are: </a:t>
            </a:r>
          </a:p>
          <a:p>
            <a:r>
              <a:rPr lang="en-GB" dirty="0"/>
              <a:t>A job offer from a UK licensed sponsor required </a:t>
            </a:r>
          </a:p>
          <a:p>
            <a:r>
              <a:rPr lang="en-GB" dirty="0"/>
              <a:t>Suspension of the annual cap on entrants to the UK </a:t>
            </a:r>
          </a:p>
          <a:p>
            <a:r>
              <a:rPr lang="en-GB" dirty="0"/>
              <a:t>No resident labour market test</a:t>
            </a:r>
          </a:p>
          <a:p>
            <a:endParaRPr lang="en-GB" dirty="0"/>
          </a:p>
          <a:p>
            <a:pPr marL="126000" indent="0">
              <a:buNone/>
            </a:pPr>
            <a:r>
              <a:rPr lang="en-GB" dirty="0"/>
              <a:t>Due to these changes, there are potential time savings for BU in relation to our current recruitment timelines and the Government have highlighted their intention to further reduce timescales through additional enhancements to the system beyond January.</a:t>
            </a:r>
          </a:p>
          <a:p>
            <a:pPr marL="126000" indent="0">
              <a:buNone/>
            </a:pPr>
            <a:endParaRPr lang="en-GB" dirty="0"/>
          </a:p>
        </p:txBody>
      </p:sp>
    </p:spTree>
    <p:extLst>
      <p:ext uri="{BB962C8B-B14F-4D97-AF65-F5344CB8AC3E}">
        <p14:creationId xmlns:p14="http://schemas.microsoft.com/office/powerpoint/2010/main" val="1801044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E09EC-4CDA-4010-9E55-728F13C9577D}"/>
              </a:ext>
            </a:extLst>
          </p:cNvPr>
          <p:cNvSpPr>
            <a:spLocks noGrp="1"/>
          </p:cNvSpPr>
          <p:nvPr>
            <p:ph type="title"/>
          </p:nvPr>
        </p:nvSpPr>
        <p:spPr/>
        <p:txBody>
          <a:bodyPr/>
          <a:lstStyle/>
          <a:p>
            <a:r>
              <a:rPr lang="en-GB" dirty="0"/>
              <a:t>Eligibility for a Skilled Worker Visa</a:t>
            </a:r>
          </a:p>
        </p:txBody>
      </p:sp>
      <p:sp>
        <p:nvSpPr>
          <p:cNvPr id="3" name="Content Placeholder 2">
            <a:extLst>
              <a:ext uri="{FF2B5EF4-FFF2-40B4-BE49-F238E27FC236}">
                <a16:creationId xmlns:a16="http://schemas.microsoft.com/office/drawing/2014/main" id="{DEE0578A-1C26-46DD-B116-05AE8E52190C}"/>
              </a:ext>
            </a:extLst>
          </p:cNvPr>
          <p:cNvSpPr>
            <a:spLocks noGrp="1"/>
          </p:cNvSpPr>
          <p:nvPr>
            <p:ph idx="1"/>
          </p:nvPr>
        </p:nvSpPr>
        <p:spPr/>
        <p:txBody>
          <a:bodyPr/>
          <a:lstStyle/>
          <a:p>
            <a:pPr marL="126000" indent="0">
              <a:buNone/>
            </a:pPr>
            <a:r>
              <a:rPr lang="en-GB" dirty="0"/>
              <a:t>Under the new Points Based System, points are assigned for specific skills, qualifications, salaries and shortage occupations; and visas are awarded to those who gain sufficient points. All applicants coming to work under the SWR will require </a:t>
            </a:r>
            <a:r>
              <a:rPr lang="en-GB" dirty="0">
                <a:solidFill>
                  <a:schemeClr val="accent5"/>
                </a:solidFill>
              </a:rPr>
              <a:t>70 points</a:t>
            </a:r>
            <a:r>
              <a:rPr lang="en-GB" dirty="0"/>
              <a:t>. </a:t>
            </a:r>
          </a:p>
          <a:p>
            <a:pPr marL="126000" indent="0">
              <a:buNone/>
            </a:pPr>
            <a:endParaRPr lang="en-GB" dirty="0"/>
          </a:p>
          <a:p>
            <a:pPr marL="126000" indent="0">
              <a:buNone/>
            </a:pPr>
            <a:r>
              <a:rPr lang="en-GB" dirty="0"/>
              <a:t>This will comprise of </a:t>
            </a:r>
            <a:r>
              <a:rPr lang="en-GB" dirty="0">
                <a:solidFill>
                  <a:schemeClr val="accent5"/>
                </a:solidFill>
              </a:rPr>
              <a:t>50 Mandatory points </a:t>
            </a:r>
            <a:r>
              <a:rPr lang="en-GB" dirty="0"/>
              <a:t>and </a:t>
            </a:r>
            <a:r>
              <a:rPr lang="en-GB" dirty="0">
                <a:solidFill>
                  <a:schemeClr val="accent5"/>
                </a:solidFill>
              </a:rPr>
              <a:t>20 Tradeable points</a:t>
            </a:r>
            <a:r>
              <a:rPr lang="en-GB" dirty="0"/>
              <a:t>.</a:t>
            </a:r>
          </a:p>
          <a:p>
            <a:pPr marL="126000" indent="0">
              <a:buNone/>
            </a:pPr>
            <a:endParaRPr lang="en-GB" dirty="0"/>
          </a:p>
          <a:p>
            <a:pPr marL="126000" indent="0">
              <a:buNone/>
            </a:pPr>
            <a:r>
              <a:rPr lang="en-GB" dirty="0">
                <a:solidFill>
                  <a:schemeClr val="accent5"/>
                </a:solidFill>
              </a:rPr>
              <a:t>50 Mandatory points:</a:t>
            </a:r>
          </a:p>
          <a:p>
            <a:r>
              <a:rPr lang="en-GB" dirty="0"/>
              <a:t>20 points - Job offer from an approved sponsor (e.g. BU)</a:t>
            </a:r>
          </a:p>
          <a:p>
            <a:r>
              <a:rPr lang="en-GB" dirty="0"/>
              <a:t>20 points - Job at appropriate Skill level (RQ3 compared to RQ6 for Tier 2)</a:t>
            </a:r>
          </a:p>
          <a:p>
            <a:r>
              <a:rPr lang="en-GB" dirty="0"/>
              <a:t>10 points - English language – B1 CEFR (the same level as is </a:t>
            </a:r>
          </a:p>
          <a:p>
            <a:pPr marL="126000" indent="0">
              <a:buNone/>
            </a:pPr>
            <a:r>
              <a:rPr lang="en-GB" dirty="0"/>
              <a:t>   currently required under Tier 2)</a:t>
            </a:r>
          </a:p>
          <a:p>
            <a:pPr marL="126000" indent="0">
              <a:buNone/>
            </a:pPr>
            <a:endParaRPr lang="en-GB" dirty="0"/>
          </a:p>
          <a:p>
            <a:pPr marL="126000" indent="0">
              <a:buNone/>
            </a:pPr>
            <a:endParaRPr lang="en-GB" dirty="0"/>
          </a:p>
          <a:p>
            <a:pPr marL="126000" indent="0">
              <a:buNone/>
            </a:pPr>
            <a:endParaRPr lang="en-GB" dirty="0"/>
          </a:p>
        </p:txBody>
      </p:sp>
    </p:spTree>
    <p:extLst>
      <p:ext uri="{BB962C8B-B14F-4D97-AF65-F5344CB8AC3E}">
        <p14:creationId xmlns:p14="http://schemas.microsoft.com/office/powerpoint/2010/main" val="2107481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41EBD-F0B2-47D0-9021-233EB1D21DDF}"/>
              </a:ext>
            </a:extLst>
          </p:cNvPr>
          <p:cNvSpPr>
            <a:spLocks noGrp="1"/>
          </p:cNvSpPr>
          <p:nvPr>
            <p:ph type="title"/>
          </p:nvPr>
        </p:nvSpPr>
        <p:spPr>
          <a:xfrm>
            <a:off x="107504" y="188640"/>
            <a:ext cx="8476563" cy="950148"/>
          </a:xfrm>
        </p:spPr>
        <p:txBody>
          <a:bodyPr/>
          <a:lstStyle/>
          <a:p>
            <a:br>
              <a:rPr lang="en-GB" dirty="0">
                <a:solidFill>
                  <a:schemeClr val="accent5"/>
                </a:solidFill>
              </a:rPr>
            </a:br>
            <a:r>
              <a:rPr lang="en-GB" dirty="0"/>
              <a:t>20 Tradeable points:</a:t>
            </a:r>
            <a:br>
              <a:rPr lang="en-GB" dirty="0">
                <a:solidFill>
                  <a:schemeClr val="accent5"/>
                </a:solidFill>
              </a:rPr>
            </a:br>
            <a:br>
              <a:rPr lang="en-GB" dirty="0">
                <a:solidFill>
                  <a:schemeClr val="accent5"/>
                </a:solidFill>
              </a:rPr>
            </a:br>
            <a:r>
              <a:rPr lang="en-GB" sz="1600" dirty="0">
                <a:solidFill>
                  <a:schemeClr val="accent5"/>
                </a:solidFill>
              </a:rPr>
              <a:t>These can be obtained through the following combinations:</a:t>
            </a:r>
            <a:endParaRPr lang="en-GB" sz="1600" dirty="0"/>
          </a:p>
        </p:txBody>
      </p:sp>
      <p:sp>
        <p:nvSpPr>
          <p:cNvPr id="3" name="Content Placeholder 2">
            <a:extLst>
              <a:ext uri="{FF2B5EF4-FFF2-40B4-BE49-F238E27FC236}">
                <a16:creationId xmlns:a16="http://schemas.microsoft.com/office/drawing/2014/main" id="{7CE7E114-B05C-4191-A873-34062CF4516F}"/>
              </a:ext>
            </a:extLst>
          </p:cNvPr>
          <p:cNvSpPr>
            <a:spLocks noGrp="1"/>
          </p:cNvSpPr>
          <p:nvPr>
            <p:ph idx="1"/>
          </p:nvPr>
        </p:nvSpPr>
        <p:spPr>
          <a:xfrm>
            <a:off x="289897" y="2708920"/>
            <a:ext cx="6082303" cy="1368152"/>
          </a:xfrm>
        </p:spPr>
        <p:txBody>
          <a:bodyPr/>
          <a:lstStyle/>
          <a:p>
            <a:pPr marL="126000" indent="0">
              <a:buNone/>
            </a:pPr>
            <a:endParaRPr lang="en-GB" dirty="0">
              <a:solidFill>
                <a:schemeClr val="accent5"/>
              </a:solidFill>
            </a:endParaRPr>
          </a:p>
        </p:txBody>
      </p:sp>
      <p:pic>
        <p:nvPicPr>
          <p:cNvPr id="5" name="Picture 4">
            <a:extLst>
              <a:ext uri="{FF2B5EF4-FFF2-40B4-BE49-F238E27FC236}">
                <a16:creationId xmlns:a16="http://schemas.microsoft.com/office/drawing/2014/main" id="{D322F0C8-C70A-4E2F-BDF1-85D29478FC7A}"/>
              </a:ext>
            </a:extLst>
          </p:cNvPr>
          <p:cNvPicPr>
            <a:picLocks noChangeAspect="1"/>
          </p:cNvPicPr>
          <p:nvPr/>
        </p:nvPicPr>
        <p:blipFill>
          <a:blip r:embed="rId3"/>
          <a:stretch>
            <a:fillRect/>
          </a:stretch>
        </p:blipFill>
        <p:spPr>
          <a:xfrm>
            <a:off x="255750" y="1628800"/>
            <a:ext cx="7557343" cy="4206640"/>
          </a:xfrm>
          <a:prstGeom prst="rect">
            <a:avLst/>
          </a:prstGeom>
        </p:spPr>
      </p:pic>
    </p:spTree>
    <p:extLst>
      <p:ext uri="{BB962C8B-B14F-4D97-AF65-F5344CB8AC3E}">
        <p14:creationId xmlns:p14="http://schemas.microsoft.com/office/powerpoint/2010/main" val="3666343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D981F-EDB4-42B1-A9A1-53148E0A1230}"/>
              </a:ext>
            </a:extLst>
          </p:cNvPr>
          <p:cNvSpPr>
            <a:spLocks noGrp="1"/>
          </p:cNvSpPr>
          <p:nvPr>
            <p:ph type="title"/>
          </p:nvPr>
        </p:nvSpPr>
        <p:spPr/>
        <p:txBody>
          <a:bodyPr/>
          <a:lstStyle/>
          <a:p>
            <a:r>
              <a:rPr lang="en-GB" dirty="0"/>
              <a:t>Salary Considerations:</a:t>
            </a:r>
          </a:p>
        </p:txBody>
      </p:sp>
      <p:sp>
        <p:nvSpPr>
          <p:cNvPr id="3" name="Content Placeholder 2">
            <a:extLst>
              <a:ext uri="{FF2B5EF4-FFF2-40B4-BE49-F238E27FC236}">
                <a16:creationId xmlns:a16="http://schemas.microsoft.com/office/drawing/2014/main" id="{3E50883A-50E2-4029-9B52-B8032FD65F7E}"/>
              </a:ext>
            </a:extLst>
          </p:cNvPr>
          <p:cNvSpPr>
            <a:spLocks noGrp="1"/>
          </p:cNvSpPr>
          <p:nvPr>
            <p:ph idx="1"/>
          </p:nvPr>
        </p:nvSpPr>
        <p:spPr>
          <a:xfrm>
            <a:off x="304925" y="1052736"/>
            <a:ext cx="8534149" cy="5275642"/>
          </a:xfrm>
        </p:spPr>
        <p:txBody>
          <a:bodyPr/>
          <a:lstStyle/>
          <a:p>
            <a:r>
              <a:rPr lang="en-GB" dirty="0"/>
              <a:t>The </a:t>
            </a:r>
            <a:r>
              <a:rPr lang="en-GB" dirty="0">
                <a:solidFill>
                  <a:schemeClr val="accent5"/>
                </a:solidFill>
              </a:rPr>
              <a:t>general salary threshold </a:t>
            </a:r>
            <a:r>
              <a:rPr lang="en-GB" dirty="0"/>
              <a:t>will be lowered from £30,000 to £25,600 a year and </a:t>
            </a:r>
            <a:r>
              <a:rPr lang="en-GB" b="1" dirty="0"/>
              <a:t>sponsors must pay their skilled workers a salary which equals or exceeds both this threshold and the </a:t>
            </a:r>
            <a:r>
              <a:rPr lang="en-GB" dirty="0">
                <a:solidFill>
                  <a:schemeClr val="accent5"/>
                </a:solidFill>
              </a:rPr>
              <a:t>‘going rate’ </a:t>
            </a:r>
            <a:r>
              <a:rPr lang="en-GB" dirty="0"/>
              <a:t>for the occupation </a:t>
            </a:r>
            <a:r>
              <a:rPr lang="en-GB" dirty="0">
                <a:solidFill>
                  <a:schemeClr val="accent5"/>
                </a:solidFill>
              </a:rPr>
              <a:t>(whichever is higher). </a:t>
            </a:r>
          </a:p>
          <a:p>
            <a:r>
              <a:rPr lang="en-GB" dirty="0"/>
              <a:t>Every role eligible for sponsorship at BU will have an associated SOC, with each SOC having a ‘going rate’ – which reflects the salary that each sponsored role should be paid. </a:t>
            </a:r>
          </a:p>
          <a:p>
            <a:r>
              <a:rPr lang="en-GB" dirty="0"/>
              <a:t>Under the new system the salary thresholds and going rates for the majority of our sponsored roles (Lecturer/Post Doc Researcher) is </a:t>
            </a:r>
            <a:r>
              <a:rPr lang="en-GB" b="1" dirty="0"/>
              <a:t>higher</a:t>
            </a:r>
            <a:r>
              <a:rPr lang="en-GB" dirty="0"/>
              <a:t> than was the case under Tier 2.</a:t>
            </a:r>
          </a:p>
          <a:p>
            <a:r>
              <a:rPr lang="en-GB" dirty="0"/>
              <a:t>As under Tier 2, going rates for individual occupations can be pro-rated depending on the applicant’s working pattern, as</a:t>
            </a:r>
          </a:p>
          <a:p>
            <a:pPr marL="126000" indent="0">
              <a:buNone/>
            </a:pPr>
            <a:r>
              <a:rPr lang="en-GB" dirty="0"/>
              <a:t>   long as the total applicable general salary threshold is met.</a:t>
            </a:r>
          </a:p>
          <a:p>
            <a:endParaRPr lang="en-GB" b="1" dirty="0"/>
          </a:p>
        </p:txBody>
      </p:sp>
    </p:spTree>
    <p:extLst>
      <p:ext uri="{BB962C8B-B14F-4D97-AF65-F5344CB8AC3E}">
        <p14:creationId xmlns:p14="http://schemas.microsoft.com/office/powerpoint/2010/main" val="1495576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633DD-2D11-4255-9B66-D65BBB63D968}"/>
              </a:ext>
            </a:extLst>
          </p:cNvPr>
          <p:cNvSpPr>
            <a:spLocks noGrp="1"/>
          </p:cNvSpPr>
          <p:nvPr>
            <p:ph type="title"/>
          </p:nvPr>
        </p:nvSpPr>
        <p:spPr/>
        <p:txBody>
          <a:bodyPr/>
          <a:lstStyle/>
          <a:p>
            <a:r>
              <a:rPr lang="en-GB" dirty="0"/>
              <a:t>Options A, B, C: Salary Considerations</a:t>
            </a:r>
          </a:p>
        </p:txBody>
      </p:sp>
      <p:sp>
        <p:nvSpPr>
          <p:cNvPr id="3" name="Content Placeholder 2">
            <a:extLst>
              <a:ext uri="{FF2B5EF4-FFF2-40B4-BE49-F238E27FC236}">
                <a16:creationId xmlns:a16="http://schemas.microsoft.com/office/drawing/2014/main" id="{6C9F8BA8-BB03-477D-80EF-B187827F04D0}"/>
              </a:ext>
            </a:extLst>
          </p:cNvPr>
          <p:cNvSpPr>
            <a:spLocks noGrp="1"/>
          </p:cNvSpPr>
          <p:nvPr>
            <p:ph idx="1"/>
          </p:nvPr>
        </p:nvSpPr>
        <p:spPr/>
        <p:txBody>
          <a:bodyPr/>
          <a:lstStyle/>
          <a:p>
            <a:r>
              <a:rPr lang="en-GB" b="1" dirty="0"/>
              <a:t>Option A – </a:t>
            </a:r>
            <a:r>
              <a:rPr lang="en-GB" dirty="0"/>
              <a:t>salary of £25,600 or above or at least the </a:t>
            </a:r>
            <a:r>
              <a:rPr lang="en-GB" b="1" dirty="0"/>
              <a:t>‘</a:t>
            </a:r>
            <a:r>
              <a:rPr lang="en-GB" b="1" dirty="0">
                <a:solidFill>
                  <a:schemeClr val="accent5"/>
                </a:solidFill>
              </a:rPr>
              <a:t>100%</a:t>
            </a:r>
            <a:r>
              <a:rPr lang="en-GB" b="1" dirty="0"/>
              <a:t> of the ‘going rate’ </a:t>
            </a:r>
            <a:r>
              <a:rPr lang="en-GB" dirty="0"/>
              <a:t>for their SOC (whichever is higher) = </a:t>
            </a:r>
            <a:r>
              <a:rPr lang="en-GB" b="1" dirty="0"/>
              <a:t>20 points </a:t>
            </a:r>
            <a:r>
              <a:rPr lang="en-GB" dirty="0"/>
              <a:t>(and with the mandatory 50 points, will make the migrant eligible for sponsorship)</a:t>
            </a:r>
          </a:p>
          <a:p>
            <a:endParaRPr lang="en-GB" dirty="0"/>
          </a:p>
          <a:p>
            <a:r>
              <a:rPr lang="en-GB" b="1" dirty="0"/>
              <a:t>Option B </a:t>
            </a:r>
            <a:r>
              <a:rPr lang="en-GB" dirty="0"/>
              <a:t>– salary of £23,040 or at least </a:t>
            </a:r>
            <a:r>
              <a:rPr lang="en-GB" b="1" dirty="0">
                <a:solidFill>
                  <a:schemeClr val="accent5"/>
                </a:solidFill>
              </a:rPr>
              <a:t>90% </a:t>
            </a:r>
            <a:r>
              <a:rPr lang="en-GB" b="1" dirty="0"/>
              <a:t>of the ‘going rate’ </a:t>
            </a:r>
            <a:r>
              <a:rPr lang="en-GB" dirty="0"/>
              <a:t>(whichever is higher), plus </a:t>
            </a:r>
            <a:r>
              <a:rPr lang="en-GB" b="1" dirty="0">
                <a:solidFill>
                  <a:schemeClr val="accent5"/>
                </a:solidFill>
              </a:rPr>
              <a:t>PhD in relevant subject </a:t>
            </a:r>
            <a:r>
              <a:rPr lang="en-GB" dirty="0"/>
              <a:t>= </a:t>
            </a:r>
            <a:r>
              <a:rPr lang="en-GB" b="1" dirty="0"/>
              <a:t>20 points</a:t>
            </a:r>
          </a:p>
          <a:p>
            <a:endParaRPr lang="en-GB" dirty="0"/>
          </a:p>
          <a:p>
            <a:r>
              <a:rPr lang="en-GB" b="1" dirty="0"/>
              <a:t>Option C </a:t>
            </a:r>
            <a:r>
              <a:rPr lang="en-GB" dirty="0"/>
              <a:t>– salary of £20,480 or at least </a:t>
            </a:r>
            <a:r>
              <a:rPr lang="en-GB" b="1" dirty="0">
                <a:solidFill>
                  <a:schemeClr val="accent5"/>
                </a:solidFill>
              </a:rPr>
              <a:t>80% </a:t>
            </a:r>
            <a:r>
              <a:rPr lang="en-GB" b="1" dirty="0"/>
              <a:t>of the ‘going rate’ </a:t>
            </a:r>
            <a:r>
              <a:rPr lang="en-GB" dirty="0"/>
              <a:t>(whichever is higher), plus </a:t>
            </a:r>
            <a:r>
              <a:rPr lang="en-GB" b="1" dirty="0">
                <a:solidFill>
                  <a:schemeClr val="accent5"/>
                </a:solidFill>
              </a:rPr>
              <a:t>PhD in a STEM subject </a:t>
            </a:r>
            <a:r>
              <a:rPr lang="en-GB" dirty="0"/>
              <a:t>= </a:t>
            </a:r>
            <a:r>
              <a:rPr lang="en-GB" b="1" dirty="0"/>
              <a:t>20 points</a:t>
            </a:r>
          </a:p>
          <a:p>
            <a:pPr marL="126000" indent="0">
              <a:buNone/>
            </a:pPr>
            <a:endParaRPr lang="en-GB" dirty="0"/>
          </a:p>
          <a:p>
            <a:pPr marL="126000" indent="0">
              <a:buNone/>
            </a:pPr>
            <a:r>
              <a:rPr lang="en-GB" dirty="0"/>
              <a:t>As can be seen, tradeable points (options B and C) are often linked </a:t>
            </a:r>
          </a:p>
          <a:p>
            <a:pPr marL="126000" indent="0">
              <a:buNone/>
            </a:pPr>
            <a:r>
              <a:rPr lang="en-GB" dirty="0"/>
              <a:t>to an individual’s qualifications, and therefore eligibility for </a:t>
            </a:r>
          </a:p>
          <a:p>
            <a:pPr marL="126000" indent="0">
              <a:buNone/>
            </a:pPr>
            <a:r>
              <a:rPr lang="en-GB" dirty="0"/>
              <a:t>sponsorship can no longer be established on the role alone.</a:t>
            </a:r>
          </a:p>
          <a:p>
            <a:endParaRPr lang="en-GB" dirty="0"/>
          </a:p>
          <a:p>
            <a:endParaRPr lang="en-GB" dirty="0"/>
          </a:p>
          <a:p>
            <a:endParaRPr lang="en-GB" dirty="0"/>
          </a:p>
        </p:txBody>
      </p:sp>
    </p:spTree>
    <p:extLst>
      <p:ext uri="{BB962C8B-B14F-4D97-AF65-F5344CB8AC3E}">
        <p14:creationId xmlns:p14="http://schemas.microsoft.com/office/powerpoint/2010/main" val="2948619109"/>
      </p:ext>
    </p:extLst>
  </p:cSld>
  <p:clrMapOvr>
    <a:masterClrMapping/>
  </p:clrMapOvr>
</p:sld>
</file>

<file path=ppt/theme/theme1.xml><?xml version="1.0" encoding="utf-8"?>
<a:theme xmlns:a="http://schemas.openxmlformats.org/drawingml/2006/main" name="Presentation template">
  <a:themeElements>
    <a:clrScheme name="BU">
      <a:dk1>
        <a:srgbClr val="000000"/>
      </a:dk1>
      <a:lt1>
        <a:srgbClr val="FFFFFF"/>
      </a:lt1>
      <a:dk2>
        <a:srgbClr val="756858"/>
      </a:dk2>
      <a:lt2>
        <a:srgbClr val="FFFFFF"/>
      </a:lt2>
      <a:accent1>
        <a:srgbClr val="73C9BB"/>
      </a:accent1>
      <a:accent2>
        <a:srgbClr val="47C7F0"/>
      </a:accent2>
      <a:accent3>
        <a:srgbClr val="8A9DD0"/>
      </a:accent3>
      <a:accent4>
        <a:srgbClr val="47447B"/>
      </a:accent4>
      <a:accent5>
        <a:srgbClr val="D81476"/>
      </a:accent5>
      <a:accent6>
        <a:srgbClr val="C32129"/>
      </a:accent6>
      <a:hlink>
        <a:srgbClr val="0000FF"/>
      </a:hlink>
      <a:folHlink>
        <a:srgbClr val="800080"/>
      </a:folHlink>
    </a:clrScheme>
    <a:fontScheme name="BU Fonts">
      <a:majorFont>
        <a:latin typeface="Bitter"/>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T Sans"/>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rial Academi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rial Academi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rial Academi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rial Academi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rial Academi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rial Academi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rial Academi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rial Academi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rial Academi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rial Academi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rial Academi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rial Academi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E4C4781120F6B419EF128C5DE6313FB" ma:contentTypeVersion="36" ma:contentTypeDescription="Create a new document." ma:contentTypeScope="" ma:versionID="b4a522a958965903c7e206b5215ff6b9">
  <xsd:schema xmlns:xsd="http://www.w3.org/2001/XMLSchema" xmlns:xs="http://www.w3.org/2001/XMLSchema" xmlns:p="http://schemas.microsoft.com/office/2006/metadata/properties" xmlns:ns2="7845b4e5-581f-4554-8843-a411c9829904" xmlns:ns3="http://schemas.microsoft.com/sharepoint/v3/fields" xmlns:ns4="D259749B-A2FA-4762-BAAE-748A846B9902" targetNamespace="http://schemas.microsoft.com/office/2006/metadata/properties" ma:root="true" ma:fieldsID="799040dc7c0bce0ea0256fdfb1b4983f" ns2:_="" ns3:_="" ns4:_="">
    <xsd:import namespace="7845b4e5-581f-4554-8843-a411c9829904"/>
    <xsd:import namespace="http://schemas.microsoft.com/sharepoint/v3/fields"/>
    <xsd:import namespace="D259749B-A2FA-4762-BAAE-748A846B9902"/>
    <xsd:element name="properties">
      <xsd:complexType>
        <xsd:sequence>
          <xsd:element name="documentManagement">
            <xsd:complexType>
              <xsd:all>
                <xsd:element ref="ns2:_dlc_DocId" minOccurs="0"/>
                <xsd:element ref="ns2:_dlc_DocIdUrl" minOccurs="0"/>
                <xsd:element ref="ns2:_dlc_DocIdPersistId" minOccurs="0"/>
                <xsd:element ref="ns3:_Status" minOccurs="0"/>
                <xsd:element ref="ns4:Description0" minOccurs="0"/>
                <xsd:element ref="ns4:Author0" minOccurs="0"/>
                <xsd:element ref="ns4:School_x002f_PS" minOccurs="0"/>
                <xsd:element ref="ns4:Published_x0020_Date" minOccurs="0"/>
                <xsd:element ref="ns4:Expiry_x0020_Date" minOccurs="0"/>
                <xsd:element ref="ns4:Target_x0020_Audiences"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45b4e5-581f-4554-8843-a411c98299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11" nillable="true" ma:displayName="Category" ma:format="Dropdown" ma:internalName="_Status" ma:readOnly="false">
      <xsd:simpleType>
        <xsd:union memberTypes="dms:Text">
          <xsd:simpleType>
            <xsd:restriction base="dms:Choice">
              <xsd:enumeration value="Corporate"/>
              <xsd:enumeration value="Delivery Plans"/>
              <xsd:enumeration value="Diversity and Equality"/>
              <xsd:enumeration value="Environment"/>
              <xsd:enumeration value="Finance"/>
              <xsd:enumeration value="Fire"/>
              <xsd:enumeration value="Fusion"/>
              <xsd:enumeration value="Health &amp; Safety"/>
              <xsd:enumeration value="HSS"/>
              <xsd:enumeration value="Information Security"/>
              <xsd:enumeration value="Initiatives and Projects"/>
              <xsd:enumeration value="IT Services"/>
              <xsd:enumeration value="Legal"/>
              <xsd:enumeration value="People"/>
              <xsd:enumeration value="Procurement"/>
              <xsd:enumeration value="Research"/>
              <xsd:enumeration value="Strategic"/>
              <xsd:enumeration value="Student Policies, Procedures &amp; Regulations"/>
              <xsd:enumeration value="Student Voice"/>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D259749B-A2FA-4762-BAAE-748A846B9902" elementFormDefault="qualified">
    <xsd:import namespace="http://schemas.microsoft.com/office/2006/documentManagement/types"/>
    <xsd:import namespace="http://schemas.microsoft.com/office/infopath/2007/PartnerControls"/>
    <xsd:element name="Description0" ma:index="12" nillable="true" ma:displayName="Description" ma:internalName="Description0" ma:readOnly="false">
      <xsd:simpleType>
        <xsd:restriction base="dms:Text"/>
      </xsd:simpleType>
    </xsd:element>
    <xsd:element name="Author0" ma:index="14" nillable="true" ma:displayName="Author" ma:list="UserInfo" ma:SharePointGroup="0" ma:internalName="Author0"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chool_x002f_PS" ma:index="15" nillable="true" ma:displayName="Faculty/PS" ma:list="{EAC109AF-6888-4703-91C4-EBDD892487A8}" ma:internalName="School_x002f_PS" ma:showField="Title">
      <xsd:complexType>
        <xsd:complexContent>
          <xsd:extension base="dms:MultiChoiceLookup">
            <xsd:sequence>
              <xsd:element name="Value" type="dms:Lookup" maxOccurs="unbounded" minOccurs="0" nillable="true"/>
            </xsd:sequence>
          </xsd:extension>
        </xsd:complexContent>
      </xsd:complexType>
    </xsd:element>
    <xsd:element name="Published_x0020_Date" ma:index="16" nillable="true" ma:displayName="Published Date" ma:default="[today]" ma:format="DateOnly" ma:internalName="Published_x0020_Date" ma:readOnly="false">
      <xsd:simpleType>
        <xsd:restriction base="dms:DateTime"/>
      </xsd:simpleType>
    </xsd:element>
    <xsd:element name="Expiry_x0020_Date" ma:index="17" nillable="true" ma:displayName="Review Date" ma:format="DateOnly" ma:internalName="Expiry_x0020_Date" ma:readOnly="false">
      <xsd:simpleType>
        <xsd:restriction base="dms:DateTime"/>
      </xsd:simpleType>
    </xsd:element>
    <xsd:element name="Target_x0020_Audiences" ma:index="18" nillable="true" ma:displayName="Target Audiences" ma:internalName="Target_x0020_Audiences">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13"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Category"/>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School_x002f_PS xmlns="D259749B-A2FA-4762-BAAE-748A846B9902"/>
    <Author0 xmlns="D259749B-A2FA-4762-BAAE-748A846B9902">
      <UserInfo>
        <DisplayName/>
        <AccountId xsi:nil="true"/>
        <AccountType/>
      </UserInfo>
    </Author0>
    <Target_x0020_Audiences xmlns="D259749B-A2FA-4762-BAAE-748A846B9902" xsi:nil="true"/>
    <_Status xmlns="http://schemas.microsoft.com/sharepoint/v3/fields" xsi:nil="true"/>
    <Published_x0020_Date xmlns="D259749B-A2FA-4762-BAAE-748A846B9902">2021-04-12T15:13:18+00:00</Published_x0020_Date>
    <Description0 xmlns="D259749B-A2FA-4762-BAAE-748A846B9902" xsi:nil="true"/>
    <Expiry_x0020_Date xmlns="D259749B-A2FA-4762-BAAE-748A846B9902" xsi:nil="true"/>
    <_dlc_DocId xmlns="7845b4e5-581f-4554-8843-a411c9829904">ZXDD766ENQDJ-737846793-3422</_dlc_DocId>
    <_dlc_DocIdUrl xmlns="7845b4e5-581f-4554-8843-a411c9829904">
      <Url>https://intranetsp.bournemouth.ac.uk/_layouts/15/DocIdRedir.aspx?ID=ZXDD766ENQDJ-737846793-3422</Url>
      <Description>ZXDD766ENQDJ-737846793-3422</Description>
    </_dlc_DocIdUrl>
  </documentManagement>
</p:properties>
</file>

<file path=customXml/itemProps1.xml><?xml version="1.0" encoding="utf-8"?>
<ds:datastoreItem xmlns:ds="http://schemas.openxmlformats.org/officeDocument/2006/customXml" ds:itemID="{15E9D8FE-8312-4795-8A27-CDC0C520E36E}"/>
</file>

<file path=customXml/itemProps2.xml><?xml version="1.0" encoding="utf-8"?>
<ds:datastoreItem xmlns:ds="http://schemas.openxmlformats.org/officeDocument/2006/customXml" ds:itemID="{2489BA4F-AE4D-4B49-8B41-75967171C51D}"/>
</file>

<file path=customXml/itemProps3.xml><?xml version="1.0" encoding="utf-8"?>
<ds:datastoreItem xmlns:ds="http://schemas.openxmlformats.org/officeDocument/2006/customXml" ds:itemID="{CC44F8F0-51D1-4A56-9EE9-9C62AD8626BA}"/>
</file>

<file path=customXml/itemProps4.xml><?xml version="1.0" encoding="utf-8"?>
<ds:datastoreItem xmlns:ds="http://schemas.openxmlformats.org/officeDocument/2006/customXml" ds:itemID="{AB70C420-FC25-4F13-BB52-51684CAE9259}"/>
</file>

<file path=docProps/app.xml><?xml version="1.0" encoding="utf-8"?>
<Properties xmlns="http://schemas.openxmlformats.org/officeDocument/2006/extended-properties" xmlns:vt="http://schemas.openxmlformats.org/officeDocument/2006/docPropsVTypes">
  <Template>4-3 BU Light Template (Logo Bottom)</Template>
  <TotalTime>4101</TotalTime>
  <Words>4422</Words>
  <Application>Microsoft Office PowerPoint</Application>
  <PresentationFormat>On-screen Show (4:3)</PresentationFormat>
  <Paragraphs>264</Paragraphs>
  <Slides>33</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Bitter</vt:lpstr>
      <vt:lpstr>Calibri</vt:lpstr>
      <vt:lpstr>Lucida Grande</vt:lpstr>
      <vt:lpstr>PT Sans</vt:lpstr>
      <vt:lpstr>Wingdings</vt:lpstr>
      <vt:lpstr>Presentation template</vt:lpstr>
      <vt:lpstr>New Points Based Immigration System  - Briefing</vt:lpstr>
      <vt:lpstr>Introduction</vt:lpstr>
      <vt:lpstr>EU Settlement Scheme</vt:lpstr>
      <vt:lpstr>Tier 2 General vs Skilled Worker</vt:lpstr>
      <vt:lpstr>Skilled Worker Route</vt:lpstr>
      <vt:lpstr>Eligibility for a Skilled Worker Visa</vt:lpstr>
      <vt:lpstr> 20 Tradeable points:  These can be obtained through the following combinations:</vt:lpstr>
      <vt:lpstr>Salary Considerations:</vt:lpstr>
      <vt:lpstr>Options A, B, C: Salary Considerations</vt:lpstr>
      <vt:lpstr>Option B and C: PhD’s</vt:lpstr>
      <vt:lpstr>Option E - New Entrant</vt:lpstr>
      <vt:lpstr>Example: Lecturer</vt:lpstr>
      <vt:lpstr>Example: Post Doctoral Researcher</vt:lpstr>
      <vt:lpstr>Right to Work checks</vt:lpstr>
      <vt:lpstr>Right to Work checks</vt:lpstr>
      <vt:lpstr>Amended Recruitment Process</vt:lpstr>
      <vt:lpstr>HR Services: Recruitment Process</vt:lpstr>
      <vt:lpstr>Discrimination Considerations:</vt:lpstr>
      <vt:lpstr>Example: Cannot Sponsor</vt:lpstr>
      <vt:lpstr>Example: Cannot Sponsor</vt:lpstr>
      <vt:lpstr>Example: ‘May Be’ able to sponsor</vt:lpstr>
      <vt:lpstr>Example: ‘May Be’ able to sponsor</vt:lpstr>
      <vt:lpstr>Example: ‘May Be’ able to sponsor</vt:lpstr>
      <vt:lpstr>Example: ‘May Be’ able to sponsor</vt:lpstr>
      <vt:lpstr>Example: ‘May Be’ able to sponsor</vt:lpstr>
      <vt:lpstr>Example: ‘Can’ sponsor</vt:lpstr>
      <vt:lpstr>Next Steps: Post Offer</vt:lpstr>
      <vt:lpstr>Next Steps: Post Offer</vt:lpstr>
      <vt:lpstr>Other Immigration Routes</vt:lpstr>
      <vt:lpstr>Other Immigration Routes</vt:lpstr>
      <vt:lpstr>Other Immigration Routes</vt:lpstr>
      <vt:lpstr>Other Immigration Routes</vt:lpstr>
      <vt:lpstr>Key Points</vt:lpstr>
    </vt:vector>
  </TitlesOfParts>
  <Company>Bournemouth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Organisational Development</dc:title>
  <dc:creator>Chloe,Nevitt</dc:creator>
  <cp:lastModifiedBy>Katherine Jabbari</cp:lastModifiedBy>
  <cp:revision>72</cp:revision>
  <dcterms:created xsi:type="dcterms:W3CDTF">2017-09-18T16:15:22Z</dcterms:created>
  <dcterms:modified xsi:type="dcterms:W3CDTF">2021-04-06T08:23:38Z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0x010100FE4C4781120F6B419EF128C5DE6313FB</vt:lpwstr>
  </property>
  <property fmtid="{D5CDD505-2E9C-101B-9397-08002B2CF9AE}" pid="3" name="_dlc_DocIdItemGuid">
    <vt:lpwstr>03181d57-ea3f-4599-97d9-a34ce11fe68a</vt:lpwstr>
  </property>
</Properties>
</file>